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sldIdLst>
    <p:sldId id="256" r:id="rId3"/>
    <p:sldId id="257" r:id="rId4"/>
    <p:sldId id="260" r:id="rId5"/>
    <p:sldId id="261" r:id="rId6"/>
    <p:sldId id="280" r:id="rId7"/>
    <p:sldId id="270" r:id="rId8"/>
    <p:sldId id="271" r:id="rId9"/>
    <p:sldId id="276" r:id="rId10"/>
    <p:sldId id="278" r:id="rId11"/>
    <p:sldId id="277" r:id="rId12"/>
    <p:sldId id="281" r:id="rId13"/>
    <p:sldId id="282" r:id="rId14"/>
    <p:sldId id="274" r:id="rId15"/>
    <p:sldId id="283" r:id="rId16"/>
    <p:sldId id="28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E896E-F6C0-4BA1-9817-5347F3C5A78F}" type="datetimeFigureOut">
              <a:rPr lang="en-IE" smtClean="0"/>
              <a:t>03/05/2022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4001A-E188-443B-B49A-3009B50405D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74542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35AB770-2B63-4B9E-95CE-72C18AB621F2}" type="slidenum">
              <a:rPr lang="en-US" altLang="en-US" smtClean="0">
                <a:latin typeface="Times New Roman" panose="02020603050405020304" pitchFamily="18" charset="0"/>
              </a:rPr>
              <a:pPr/>
              <a:t>6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9459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FB8DFC3F-670D-4446-884B-E14C23F611E8}" type="slidenum">
              <a:rPr lang="en-US" altLang="en-US" sz="1200">
                <a:cs typeface="Arial" panose="020B0604020202020204" pitchFamily="34" charset="0"/>
              </a:rPr>
              <a:pPr algn="r"/>
              <a:t>6</a:t>
            </a:fld>
            <a:endParaRPr lang="en-US" altLang="en-US" sz="1200">
              <a:cs typeface="Arial" panose="020B0604020202020204" pitchFamily="34" charset="0"/>
            </a:endParaRPr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19588"/>
            <a:ext cx="5607050" cy="42799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89936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35AB770-2B63-4B9E-95CE-72C18AB621F2}" type="slidenum">
              <a:rPr lang="en-US" altLang="en-US" smtClean="0">
                <a:latin typeface="Times New Roman" panose="02020603050405020304" pitchFamily="18" charset="0"/>
              </a:rPr>
              <a:pPr/>
              <a:t>7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9459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FB8DFC3F-670D-4446-884B-E14C23F611E8}" type="slidenum">
              <a:rPr lang="en-US" altLang="en-US" sz="1200">
                <a:cs typeface="Arial" panose="020B0604020202020204" pitchFamily="34" charset="0"/>
              </a:rPr>
              <a:pPr algn="r"/>
              <a:t>7</a:t>
            </a:fld>
            <a:endParaRPr lang="en-US" altLang="en-US" sz="1200">
              <a:cs typeface="Arial" panose="020B0604020202020204" pitchFamily="34" charset="0"/>
            </a:endParaRPr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19588"/>
            <a:ext cx="5607050" cy="42799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42884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8A8DA4B-9979-4830-AA48-EE99EC78DE8D}" type="slidenum">
              <a:rPr lang="en-US" altLang="en-US" smtClean="0">
                <a:latin typeface="Times New Roman" panose="02020603050405020304" pitchFamily="18" charset="0"/>
              </a:rPr>
              <a:pPr/>
              <a:t>9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8704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AD867FA0-ACA2-47EA-B232-01C70A812C8B}" type="slidenum">
              <a:rPr lang="en-US" altLang="en-US" sz="1200">
                <a:cs typeface="Arial" panose="020B0604020202020204" pitchFamily="34" charset="0"/>
              </a:rPr>
              <a:pPr algn="r"/>
              <a:t>9</a:t>
            </a:fld>
            <a:endParaRPr lang="en-US" altLang="en-US" sz="1200">
              <a:cs typeface="Arial" panose="020B0604020202020204" pitchFamily="34" charset="0"/>
            </a:endParaRPr>
          </a:p>
        </p:txBody>
      </p:sp>
      <p:sp>
        <p:nvSpPr>
          <p:cNvPr id="87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870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19588"/>
            <a:ext cx="5607050" cy="42799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56703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8A8DA4B-9979-4830-AA48-EE99EC78DE8D}" type="slidenum">
              <a:rPr lang="en-US" altLang="en-US" smtClean="0">
                <a:latin typeface="Times New Roman" panose="02020603050405020304" pitchFamily="18" charset="0"/>
              </a:rPr>
              <a:pPr/>
              <a:t>10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8704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AD867FA0-ACA2-47EA-B232-01C70A812C8B}" type="slidenum">
              <a:rPr lang="en-US" altLang="en-US" sz="1200">
                <a:cs typeface="Arial" panose="020B0604020202020204" pitchFamily="34" charset="0"/>
              </a:rPr>
              <a:pPr algn="r"/>
              <a:t>10</a:t>
            </a:fld>
            <a:endParaRPr lang="en-US" altLang="en-US" sz="1200">
              <a:cs typeface="Arial" panose="020B0604020202020204" pitchFamily="34" charset="0"/>
            </a:endParaRPr>
          </a:p>
        </p:txBody>
      </p:sp>
      <p:sp>
        <p:nvSpPr>
          <p:cNvPr id="87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870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19588"/>
            <a:ext cx="5607050" cy="42799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7108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8A8DA4B-9979-4830-AA48-EE99EC78DE8D}" type="slidenum">
              <a:rPr lang="en-US" altLang="en-US" smtClean="0">
                <a:latin typeface="Times New Roman" panose="02020603050405020304" pitchFamily="18" charset="0"/>
              </a:rPr>
              <a:pPr/>
              <a:t>11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8704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AD867FA0-ACA2-47EA-B232-01C70A812C8B}" type="slidenum">
              <a:rPr lang="en-US" altLang="en-US" sz="1200">
                <a:cs typeface="Arial" panose="020B0604020202020204" pitchFamily="34" charset="0"/>
              </a:rPr>
              <a:pPr algn="r"/>
              <a:t>11</a:t>
            </a:fld>
            <a:endParaRPr lang="en-US" altLang="en-US" sz="1200">
              <a:cs typeface="Arial" panose="020B0604020202020204" pitchFamily="34" charset="0"/>
            </a:endParaRPr>
          </a:p>
        </p:txBody>
      </p:sp>
      <p:sp>
        <p:nvSpPr>
          <p:cNvPr id="87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870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19588"/>
            <a:ext cx="5607050" cy="42799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49892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8A8DA4B-9979-4830-AA48-EE99EC78DE8D}" type="slidenum">
              <a:rPr lang="en-US" altLang="en-US" smtClean="0">
                <a:latin typeface="Times New Roman" panose="02020603050405020304" pitchFamily="18" charset="0"/>
              </a:rPr>
              <a:pPr/>
              <a:t>12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8704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AD867FA0-ACA2-47EA-B232-01C70A812C8B}" type="slidenum">
              <a:rPr lang="en-US" altLang="en-US" sz="1200">
                <a:cs typeface="Arial" panose="020B0604020202020204" pitchFamily="34" charset="0"/>
              </a:rPr>
              <a:pPr algn="r"/>
              <a:t>12</a:t>
            </a:fld>
            <a:endParaRPr lang="en-US" altLang="en-US" sz="1200">
              <a:cs typeface="Arial" panose="020B0604020202020204" pitchFamily="34" charset="0"/>
            </a:endParaRPr>
          </a:p>
        </p:txBody>
      </p:sp>
      <p:sp>
        <p:nvSpPr>
          <p:cNvPr id="87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870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19588"/>
            <a:ext cx="5607050" cy="42799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80007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213AE42-9397-4CC9-9B8C-787C08C3856B}" type="slidenum">
              <a:rPr lang="en-US" altLang="en-US" smtClean="0">
                <a:latin typeface="Times New Roman" panose="02020603050405020304" pitchFamily="18" charset="0"/>
              </a:rPr>
              <a:pPr/>
              <a:t>13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6656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B55864CF-B9D8-4CF3-906C-A552AEC689B6}" type="slidenum">
              <a:rPr lang="en-US" altLang="en-US" sz="1200">
                <a:cs typeface="Arial" panose="020B0604020202020204" pitchFamily="34" charset="0"/>
              </a:rPr>
              <a:pPr algn="r"/>
              <a:t>13</a:t>
            </a:fld>
            <a:endParaRPr lang="en-US" altLang="en-US" sz="1200">
              <a:cs typeface="Arial" panose="020B0604020202020204" pitchFamily="34" charset="0"/>
            </a:endParaRPr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19588"/>
            <a:ext cx="5607050" cy="42799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87376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8A8DA4B-9979-4830-AA48-EE99EC78DE8D}" type="slidenum">
              <a:rPr lang="en-US" altLang="en-US" smtClean="0">
                <a:latin typeface="Times New Roman" panose="02020603050405020304" pitchFamily="18" charset="0"/>
              </a:rPr>
              <a:pPr/>
              <a:t>14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8704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AD867FA0-ACA2-47EA-B232-01C70A812C8B}" type="slidenum">
              <a:rPr lang="en-US" altLang="en-US" sz="1200">
                <a:cs typeface="Arial" panose="020B0604020202020204" pitchFamily="34" charset="0"/>
              </a:rPr>
              <a:pPr algn="r"/>
              <a:t>14</a:t>
            </a:fld>
            <a:endParaRPr lang="en-US" altLang="en-US" sz="1200">
              <a:cs typeface="Arial" panose="020B0604020202020204" pitchFamily="34" charset="0"/>
            </a:endParaRPr>
          </a:p>
        </p:txBody>
      </p:sp>
      <p:sp>
        <p:nvSpPr>
          <p:cNvPr id="87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870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19588"/>
            <a:ext cx="5607050" cy="42799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8009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/>
          </p:cNvSpPr>
          <p:nvPr/>
        </p:nvSpPr>
        <p:spPr bwMode="auto">
          <a:xfrm>
            <a:off x="381000" y="2803525"/>
            <a:ext cx="2117" cy="3035300"/>
          </a:xfrm>
          <a:custGeom>
            <a:avLst/>
            <a:gdLst>
              <a:gd name="T0" fmla="*/ 0 w 1588"/>
              <a:gd name="T1" fmla="*/ 0 h 1912"/>
              <a:gd name="T2" fmla="*/ 0 w 1588"/>
              <a:gd name="T3" fmla="*/ 2147483647 h 1912"/>
              <a:gd name="T4" fmla="*/ 0 w 1588"/>
              <a:gd name="T5" fmla="*/ 2147483647 h 1912"/>
              <a:gd name="T6" fmla="*/ 0 w 1588"/>
              <a:gd name="T7" fmla="*/ 2147483647 h 1912"/>
              <a:gd name="T8" fmla="*/ 0 w 1588"/>
              <a:gd name="T9" fmla="*/ 2147483647 h 1912"/>
              <a:gd name="T10" fmla="*/ 0 w 1588"/>
              <a:gd name="T11" fmla="*/ 2147483647 h 1912"/>
              <a:gd name="T12" fmla="*/ 0 w 1588"/>
              <a:gd name="T13" fmla="*/ 0 h 1912"/>
              <a:gd name="T14" fmla="*/ 0 w 1588"/>
              <a:gd name="T15" fmla="*/ 0 h 191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588" h="1912">
                <a:moveTo>
                  <a:pt x="0" y="0"/>
                </a:moveTo>
                <a:lnTo>
                  <a:pt x="0" y="6"/>
                </a:lnTo>
                <a:lnTo>
                  <a:pt x="0" y="60"/>
                </a:lnTo>
                <a:lnTo>
                  <a:pt x="0" y="1912"/>
                </a:lnTo>
                <a:lnTo>
                  <a:pt x="0" y="0"/>
                </a:lnTo>
                <a:close/>
              </a:path>
            </a:pathLst>
          </a:custGeom>
          <a:solidFill>
            <a:srgbClr val="6BB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E" sz="1800"/>
          </a:p>
        </p:txBody>
      </p:sp>
      <p:sp>
        <p:nvSpPr>
          <p:cNvPr id="3860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997076"/>
            <a:ext cx="10363200" cy="1431925"/>
          </a:xfrm>
        </p:spPr>
        <p:txBody>
          <a:bodyPr anchor="b" anchorCtr="1"/>
          <a:lstStyle>
            <a:lvl1pPr algn="ctr"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A76049A-E46F-428D-B88E-B0711E67231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0961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33B373-7A17-4CEC-BF58-721865ED08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293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92100"/>
            <a:ext cx="2743200" cy="5727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92100"/>
            <a:ext cx="8026400" cy="5727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3DAE0E-1689-44E7-9F4F-C88ABD1701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28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/>
          </p:cNvSpPr>
          <p:nvPr/>
        </p:nvSpPr>
        <p:spPr bwMode="auto">
          <a:xfrm>
            <a:off x="381000" y="2803525"/>
            <a:ext cx="2117" cy="3035300"/>
          </a:xfrm>
          <a:custGeom>
            <a:avLst/>
            <a:gdLst>
              <a:gd name="T0" fmla="*/ 0 w 1588"/>
              <a:gd name="T1" fmla="*/ 0 h 1912"/>
              <a:gd name="T2" fmla="*/ 0 w 1588"/>
              <a:gd name="T3" fmla="*/ 9525 h 1912"/>
              <a:gd name="T4" fmla="*/ 0 w 1588"/>
              <a:gd name="T5" fmla="*/ 9525 h 1912"/>
              <a:gd name="T6" fmla="*/ 0 w 1588"/>
              <a:gd name="T7" fmla="*/ 95250 h 1912"/>
              <a:gd name="T8" fmla="*/ 0 w 1588"/>
              <a:gd name="T9" fmla="*/ 3035300 h 1912"/>
              <a:gd name="T10" fmla="*/ 0 w 1588"/>
              <a:gd name="T11" fmla="*/ 3035300 h 1912"/>
              <a:gd name="T12" fmla="*/ 0 w 1588"/>
              <a:gd name="T13" fmla="*/ 0 h 1912"/>
              <a:gd name="T14" fmla="*/ 0 w 1588"/>
              <a:gd name="T15" fmla="*/ 0 h 191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588" h="1912">
                <a:moveTo>
                  <a:pt x="0" y="0"/>
                </a:moveTo>
                <a:lnTo>
                  <a:pt x="0" y="6"/>
                </a:lnTo>
                <a:lnTo>
                  <a:pt x="0" y="60"/>
                </a:lnTo>
                <a:lnTo>
                  <a:pt x="0" y="1912"/>
                </a:lnTo>
                <a:lnTo>
                  <a:pt x="0" y="0"/>
                </a:lnTo>
                <a:close/>
              </a:path>
            </a:pathLst>
          </a:custGeom>
          <a:solidFill>
            <a:srgbClr val="6BB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E" sz="1800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997076"/>
            <a:ext cx="10363200" cy="1431925"/>
          </a:xfrm>
        </p:spPr>
        <p:txBody>
          <a:bodyPr anchor="b" anchorCtr="1"/>
          <a:lstStyle>
            <a:lvl1pPr algn="ctr"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50B03E5-4D6A-44DB-AA0C-DBB7E9DA34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363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E1F792-8464-421B-83C8-19426AC091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361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70208-1705-41E5-AC95-B4FFF100B0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0760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05000"/>
            <a:ext cx="53848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05000"/>
            <a:ext cx="53848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B1472C-97DC-4B4D-8230-1F4D1DF5A3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685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6D562-B48B-4439-AE6F-FCE5FF5633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439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F15BF4-D3E7-4F76-A5F6-7D54E24D46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578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837D2-F40F-4988-BCC3-4E1BD6087E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083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967940-27F1-484C-8F46-46F1EE84B4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1866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70FF5D-B60B-44BA-BAC2-6CFEF4815B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44380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3B8768-5601-4525-BE99-B6F48CBD8A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89965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C3F5A2-1A45-4AA4-8AEF-45C042901E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07115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92100"/>
            <a:ext cx="2743200" cy="5727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92100"/>
            <a:ext cx="8026400" cy="57277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26EC64-63B2-499C-AB2D-161AD96074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981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4BFBE0-9902-454C-915B-C34BF76723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414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05000"/>
            <a:ext cx="538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05000"/>
            <a:ext cx="538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E31614-7FB6-43D0-9315-EDCAC795E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6546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1ABE29-3AF5-4C3A-8BCC-26357303E1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139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AC2854-0E1E-4C2E-A860-CADE62D24B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6572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4B2C71-70CE-45F8-B6D1-504BBAD638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7387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DB1A2B-7B5D-420A-9D75-F3E55B2FED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65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8324A6-63F5-4520-97E8-10220442BA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97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92100"/>
            <a:ext cx="1097280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05000"/>
            <a:ext cx="10972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85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85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85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fld id="{0D0B7844-F1E8-489D-8E0B-D4EDCF088E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261390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92100"/>
            <a:ext cx="1097280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05000"/>
            <a:ext cx="10972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2612A35-6C17-4A88-8B25-2E774F2F1E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039557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hyperlink" Target="../../../../Program%20Files/TurningPoint/2003/Questions.html" TargetMode="Externa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Program%20Files/TurningPoint/2003/Question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Program%20Files/TurningPoint/2003/Question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81800" y="2060575"/>
            <a:ext cx="3886200" cy="4953000"/>
          </a:xfrm>
        </p:spPr>
        <p:txBody>
          <a:bodyPr/>
          <a:lstStyle/>
          <a:p>
            <a:pPr algn="ctr" eaLnBrk="1" hangingPunct="1">
              <a:buFontTx/>
              <a:buNone/>
              <a:defRPr/>
            </a:pPr>
            <a:r>
              <a:rPr lang="en-IE" altLang="en-US" sz="3400" u="sng" dirty="0">
                <a:solidFill>
                  <a:schemeClr val="tx2"/>
                </a:solidFill>
                <a:latin typeface="Times New Roman" pitchFamily="18" charset="0"/>
              </a:rPr>
              <a:t>Module:</a:t>
            </a:r>
          </a:p>
          <a:p>
            <a:pPr algn="ctr" eaLnBrk="1" hangingPunct="1">
              <a:buFontTx/>
              <a:buNone/>
              <a:defRPr/>
            </a:pPr>
            <a:r>
              <a:rPr lang="en-IE" altLang="en-US" sz="3800" dirty="0" smtClean="0">
                <a:latin typeface="Times New Roman" pitchFamily="18" charset="0"/>
              </a:rPr>
              <a:t>Microeconomics</a:t>
            </a:r>
            <a:endParaRPr lang="en-IE" altLang="en-US" sz="3800" dirty="0">
              <a:latin typeface="Times New Roman" pitchFamily="18" charset="0"/>
            </a:endParaRPr>
          </a:p>
          <a:p>
            <a:pPr algn="ctr" eaLnBrk="1" hangingPunct="1">
              <a:buFontTx/>
              <a:buNone/>
              <a:defRPr/>
            </a:pPr>
            <a:endParaRPr lang="en-IE" altLang="en-US" sz="2000" dirty="0">
              <a:latin typeface="Times New Roman" pitchFamily="18" charset="0"/>
            </a:endParaRPr>
          </a:p>
          <a:p>
            <a:pPr algn="ctr" eaLnBrk="1" hangingPunct="1">
              <a:buFontTx/>
              <a:buNone/>
              <a:defRPr/>
            </a:pPr>
            <a:r>
              <a:rPr lang="en-IE" altLang="en-US" sz="3400" u="sng" dirty="0">
                <a:solidFill>
                  <a:schemeClr val="tx2"/>
                </a:solidFill>
                <a:latin typeface="Times New Roman" pitchFamily="18" charset="0"/>
              </a:rPr>
              <a:t>Lecturer:</a:t>
            </a:r>
          </a:p>
          <a:p>
            <a:pPr algn="ctr" eaLnBrk="1" hangingPunct="1">
              <a:buFontTx/>
              <a:buNone/>
              <a:defRPr/>
            </a:pPr>
            <a:r>
              <a:rPr lang="en-IE" altLang="en-US" sz="3800" dirty="0" smtClean="0">
                <a:latin typeface="Times New Roman" pitchFamily="18" charset="0"/>
              </a:rPr>
              <a:t>Dr </a:t>
            </a:r>
            <a:r>
              <a:rPr lang="en-IE" altLang="en-US" sz="3800" dirty="0">
                <a:latin typeface="Times New Roman" pitchFamily="18" charset="0"/>
              </a:rPr>
              <a:t>Stephen Weir</a:t>
            </a:r>
            <a:r>
              <a:rPr lang="en-IE" altLang="en-US" sz="4400" dirty="0"/>
              <a:t> </a:t>
            </a:r>
          </a:p>
        </p:txBody>
      </p:sp>
      <p:pic>
        <p:nvPicPr>
          <p:cNvPr id="307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52400"/>
            <a:ext cx="1981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2400"/>
            <a:ext cx="50292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007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88" name="Text Box 44"/>
          <p:cNvSpPr txBox="1">
            <a:spLocks noChangeArrowheads="1"/>
          </p:cNvSpPr>
          <p:nvPr/>
        </p:nvSpPr>
        <p:spPr bwMode="auto">
          <a:xfrm>
            <a:off x="2995614" y="2493964"/>
            <a:ext cx="2466975" cy="322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1:  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Does this effect supply or demand? Answer: </a:t>
            </a:r>
            <a:r>
              <a:rPr lang="en-US" sz="1875" b="1" i="1" dirty="0" smtClean="0">
                <a:latin typeface="Arial"/>
                <a:cs typeface="Arial"/>
              </a:rPr>
              <a:t>Supply</a:t>
            </a:r>
            <a:endParaRPr lang="en-US" sz="1875" dirty="0">
              <a:latin typeface="Arial"/>
              <a:cs typeface="Arial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Which variable does it affect? Answer: </a:t>
            </a:r>
            <a:r>
              <a:rPr lang="en-US" sz="1875" b="1" i="1" dirty="0" smtClean="0">
                <a:latin typeface="Arial"/>
                <a:cs typeface="Arial"/>
              </a:rPr>
              <a:t>Costs (C)</a:t>
            </a:r>
            <a:r>
              <a:rPr lang="en-US" sz="1875" dirty="0" smtClean="0">
                <a:latin typeface="Arial"/>
                <a:cs typeface="Arial"/>
              </a:rPr>
              <a:t> </a:t>
            </a:r>
            <a:endParaRPr lang="en-US" sz="1875" dirty="0">
              <a:latin typeface="Arial"/>
              <a:cs typeface="Arial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Is it a shift or movement? Answer</a:t>
            </a:r>
            <a:r>
              <a:rPr lang="en-US" sz="1875" dirty="0">
                <a:latin typeface="Arial"/>
                <a:cs typeface="Arial"/>
              </a:rPr>
              <a:t>: </a:t>
            </a:r>
            <a:r>
              <a:rPr lang="en-US" sz="1875" b="1" i="1" dirty="0" smtClean="0">
                <a:latin typeface="Arial"/>
                <a:cs typeface="Arial"/>
              </a:rPr>
              <a:t>Shift</a:t>
            </a:r>
            <a:endParaRPr lang="en-US" sz="1875" dirty="0">
              <a:latin typeface="Arial"/>
              <a:cs typeface="Arial"/>
            </a:endParaRPr>
          </a:p>
        </p:txBody>
      </p:sp>
      <p:sp>
        <p:nvSpPr>
          <p:cNvPr id="210991" name="Rectangle 47"/>
          <p:cNvSpPr>
            <a:spLocks noChangeArrowheads="1"/>
          </p:cNvSpPr>
          <p:nvPr/>
        </p:nvSpPr>
        <p:spPr bwMode="auto">
          <a:xfrm>
            <a:off x="9227082" y="2321720"/>
            <a:ext cx="2525713" cy="339985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989" name="Text Box 45"/>
          <p:cNvSpPr txBox="1">
            <a:spLocks noChangeArrowheads="1"/>
          </p:cNvSpPr>
          <p:nvPr/>
        </p:nvSpPr>
        <p:spPr bwMode="auto">
          <a:xfrm>
            <a:off x="9453959" y="2378870"/>
            <a:ext cx="2400300" cy="321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02870"/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2:  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Does the supply curve shift left/right? Answer: </a:t>
            </a:r>
            <a:r>
              <a:rPr lang="en-US" sz="1875" b="1" i="1" dirty="0" smtClean="0">
                <a:latin typeface="Arial"/>
                <a:cs typeface="Arial"/>
              </a:rPr>
              <a:t>Supply curve</a:t>
            </a:r>
            <a:r>
              <a:rPr lang="en-US" sz="1875" dirty="0" smtClean="0">
                <a:latin typeface="Arial"/>
                <a:cs typeface="Arial"/>
              </a:rPr>
              <a:t> </a:t>
            </a:r>
            <a:r>
              <a:rPr lang="en-US" sz="1875" dirty="0">
                <a:latin typeface="Arial"/>
                <a:cs typeface="Arial"/>
              </a:rPr>
              <a:t>shifts </a:t>
            </a:r>
            <a:r>
              <a:rPr lang="en-US" sz="1875" u="sng" dirty="0" smtClean="0">
                <a:latin typeface="Arial"/>
                <a:cs typeface="Arial"/>
              </a:rPr>
              <a:t>right</a:t>
            </a:r>
            <a:r>
              <a:rPr lang="en-US" sz="1875" dirty="0">
                <a:latin typeface="Arial"/>
                <a:cs typeface="Arial"/>
              </a:rPr>
              <a:t/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 smtClean="0">
                <a:latin typeface="Arial"/>
                <a:cs typeface="Arial"/>
              </a:rPr>
              <a:t>(Because the event </a:t>
            </a:r>
            <a:r>
              <a:rPr lang="en-US" sz="1875" dirty="0">
                <a:latin typeface="Arial"/>
                <a:cs typeface="Arial"/>
              </a:rPr>
              <a:t>reduces cost, </a:t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 smtClean="0">
                <a:latin typeface="Arial"/>
                <a:cs typeface="Arial"/>
              </a:rPr>
              <a:t>making </a:t>
            </a:r>
            <a:r>
              <a:rPr lang="en-US" sz="1875" dirty="0">
                <a:latin typeface="Arial"/>
                <a:cs typeface="Arial"/>
              </a:rPr>
              <a:t>production more profitable at any given price. </a:t>
            </a:r>
          </a:p>
        </p:txBody>
      </p:sp>
      <p:sp>
        <p:nvSpPr>
          <p:cNvPr id="210992" name="Rectangle 48"/>
          <p:cNvSpPr>
            <a:spLocks noChangeArrowheads="1"/>
          </p:cNvSpPr>
          <p:nvPr/>
        </p:nvSpPr>
        <p:spPr bwMode="auto">
          <a:xfrm>
            <a:off x="438732" y="2927042"/>
            <a:ext cx="2339975" cy="15636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023" name="Group 4"/>
          <p:cNvGrpSpPr>
            <a:grpSpLocks/>
          </p:cNvGrpSpPr>
          <p:nvPr/>
        </p:nvGrpSpPr>
        <p:grpSpPr bwMode="auto">
          <a:xfrm>
            <a:off x="5737226" y="1741489"/>
            <a:ext cx="3317875" cy="3106737"/>
            <a:chOff x="2579" y="785"/>
            <a:chExt cx="2786" cy="2441"/>
          </a:xfrm>
        </p:grpSpPr>
        <p:grpSp>
          <p:nvGrpSpPr>
            <p:cNvPr id="86049" name="Group 5"/>
            <p:cNvGrpSpPr>
              <a:grpSpLocks/>
            </p:cNvGrpSpPr>
            <p:nvPr/>
          </p:nvGrpSpPr>
          <p:grpSpPr bwMode="auto">
            <a:xfrm>
              <a:off x="2697" y="1037"/>
              <a:ext cx="2409" cy="2049"/>
              <a:chOff x="1098" y="1361"/>
              <a:chExt cx="2116" cy="2027"/>
            </a:xfrm>
          </p:grpSpPr>
          <p:sp>
            <p:nvSpPr>
              <p:cNvPr id="86052" name="Line 6"/>
              <p:cNvSpPr>
                <a:spLocks noChangeShapeType="1"/>
              </p:cNvSpPr>
              <p:nvPr/>
            </p:nvSpPr>
            <p:spPr bwMode="auto">
              <a:xfrm>
                <a:off x="1102" y="1361"/>
                <a:ext cx="0" cy="20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86053" name="Line 7"/>
              <p:cNvSpPr>
                <a:spLocks noChangeShapeType="1"/>
              </p:cNvSpPr>
              <p:nvPr/>
            </p:nvSpPr>
            <p:spPr bwMode="auto">
              <a:xfrm>
                <a:off x="1098" y="3388"/>
                <a:ext cx="21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</p:grpSp>
        <p:sp>
          <p:nvSpPr>
            <p:cNvPr id="86050" name="Text Box 8"/>
            <p:cNvSpPr txBox="1">
              <a:spLocks noChangeArrowheads="1"/>
            </p:cNvSpPr>
            <p:nvPr/>
          </p:nvSpPr>
          <p:spPr bwMode="auto">
            <a:xfrm>
              <a:off x="2579" y="785"/>
              <a:ext cx="267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86051" name="Text Box 9"/>
            <p:cNvSpPr txBox="1">
              <a:spLocks noChangeArrowheads="1"/>
            </p:cNvSpPr>
            <p:nvPr/>
          </p:nvSpPr>
          <p:spPr bwMode="auto">
            <a:xfrm>
              <a:off x="5075" y="2936"/>
              <a:ext cx="290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</a:p>
          </p:txBody>
        </p:sp>
      </p:grpSp>
      <p:grpSp>
        <p:nvGrpSpPr>
          <p:cNvPr id="86024" name="Group 10"/>
          <p:cNvGrpSpPr>
            <a:grpSpLocks/>
          </p:cNvGrpSpPr>
          <p:nvPr/>
        </p:nvGrpSpPr>
        <p:grpSpPr bwMode="auto">
          <a:xfrm>
            <a:off x="6789429" y="1985112"/>
            <a:ext cx="1267476" cy="2543597"/>
            <a:chOff x="3462" y="947"/>
            <a:chExt cx="1065" cy="2136"/>
          </a:xfrm>
        </p:grpSpPr>
        <p:sp>
          <p:nvSpPr>
            <p:cNvPr id="86047" name="Line 11"/>
            <p:cNvSpPr>
              <a:spLocks noChangeShapeType="1"/>
            </p:cNvSpPr>
            <p:nvPr/>
          </p:nvSpPr>
          <p:spPr bwMode="auto">
            <a:xfrm>
              <a:off x="3462" y="947"/>
              <a:ext cx="651" cy="1873"/>
            </a:xfrm>
            <a:prstGeom prst="line">
              <a:avLst/>
            </a:prstGeom>
            <a:noFill/>
            <a:ln w="381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8" name="Text Box 12"/>
            <p:cNvSpPr txBox="1">
              <a:spLocks noChangeArrowheads="1"/>
            </p:cNvSpPr>
            <p:nvPr/>
          </p:nvSpPr>
          <p:spPr bwMode="auto">
            <a:xfrm>
              <a:off x="4072" y="2773"/>
              <a:ext cx="45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alt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86025" name="Group 13"/>
          <p:cNvGrpSpPr>
            <a:grpSpLocks/>
          </p:cNvGrpSpPr>
          <p:nvPr/>
        </p:nvGrpSpPr>
        <p:grpSpPr bwMode="auto">
          <a:xfrm>
            <a:off x="6318251" y="2076451"/>
            <a:ext cx="1450975" cy="2176463"/>
            <a:chOff x="3067" y="1024"/>
            <a:chExt cx="1218" cy="1828"/>
          </a:xfrm>
        </p:grpSpPr>
        <p:sp>
          <p:nvSpPr>
            <p:cNvPr id="86045" name="Line 14"/>
            <p:cNvSpPr>
              <a:spLocks noChangeShapeType="1"/>
            </p:cNvSpPr>
            <p:nvPr/>
          </p:nvSpPr>
          <p:spPr bwMode="auto">
            <a:xfrm flipV="1">
              <a:off x="3067" y="1278"/>
              <a:ext cx="949" cy="1574"/>
            </a:xfrm>
            <a:prstGeom prst="line">
              <a:avLst/>
            </a:prstGeom>
            <a:noFill/>
            <a:ln w="381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6" name="Text Box 15"/>
            <p:cNvSpPr txBox="1">
              <a:spLocks noChangeArrowheads="1"/>
            </p:cNvSpPr>
            <p:nvPr/>
          </p:nvSpPr>
          <p:spPr bwMode="auto">
            <a:xfrm>
              <a:off x="3920" y="1024"/>
              <a:ext cx="36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baseline="-2500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86026" name="Group 16"/>
          <p:cNvGrpSpPr>
            <a:grpSpLocks/>
          </p:cNvGrpSpPr>
          <p:nvPr/>
        </p:nvGrpSpPr>
        <p:grpSpPr bwMode="auto">
          <a:xfrm>
            <a:off x="5517741" y="2805237"/>
            <a:ext cx="1707042" cy="2196011"/>
            <a:chOff x="2383" y="1976"/>
            <a:chExt cx="1433" cy="1844"/>
          </a:xfrm>
        </p:grpSpPr>
        <p:sp>
          <p:nvSpPr>
            <p:cNvPr id="86043" name="Line 20"/>
            <p:cNvSpPr>
              <a:spLocks noChangeShapeType="1"/>
            </p:cNvSpPr>
            <p:nvPr/>
          </p:nvSpPr>
          <p:spPr bwMode="auto">
            <a:xfrm flipH="1">
              <a:off x="3695" y="2090"/>
              <a:ext cx="16" cy="1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2" name="Line 19"/>
            <p:cNvSpPr>
              <a:spLocks noChangeShapeType="1"/>
            </p:cNvSpPr>
            <p:nvPr/>
          </p:nvSpPr>
          <p:spPr bwMode="auto">
            <a:xfrm>
              <a:off x="2691" y="2093"/>
              <a:ext cx="10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0" name="Text Box 17"/>
            <p:cNvSpPr txBox="1">
              <a:spLocks noChangeArrowheads="1"/>
            </p:cNvSpPr>
            <p:nvPr/>
          </p:nvSpPr>
          <p:spPr bwMode="auto">
            <a:xfrm>
              <a:off x="2383" y="1976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en-US" b="1" baseline="-2500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6041" name="Oval 18"/>
            <p:cNvSpPr>
              <a:spLocks noChangeArrowheads="1"/>
            </p:cNvSpPr>
            <p:nvPr/>
          </p:nvSpPr>
          <p:spPr bwMode="auto">
            <a:xfrm>
              <a:off x="3689" y="2051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44" name="Text Box 21"/>
            <p:cNvSpPr txBox="1">
              <a:spLocks noChangeArrowheads="1"/>
            </p:cNvSpPr>
            <p:nvPr/>
          </p:nvSpPr>
          <p:spPr bwMode="auto">
            <a:xfrm>
              <a:off x="3508" y="3587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6858001" y="2082801"/>
            <a:ext cx="1450975" cy="2176463"/>
            <a:chOff x="3520" y="1029"/>
            <a:chExt cx="1218" cy="1828"/>
          </a:xfrm>
        </p:grpSpPr>
        <p:sp>
          <p:nvSpPr>
            <p:cNvPr id="86038" name="Line 29"/>
            <p:cNvSpPr>
              <a:spLocks noChangeShapeType="1"/>
            </p:cNvSpPr>
            <p:nvPr/>
          </p:nvSpPr>
          <p:spPr bwMode="auto">
            <a:xfrm flipV="1">
              <a:off x="3520" y="1283"/>
              <a:ext cx="949" cy="157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9" name="Text Box 30"/>
            <p:cNvSpPr txBox="1">
              <a:spLocks noChangeArrowheads="1"/>
            </p:cNvSpPr>
            <p:nvPr/>
          </p:nvSpPr>
          <p:spPr bwMode="auto">
            <a:xfrm>
              <a:off x="4373" y="1029"/>
              <a:ext cx="36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baseline="-2500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210979" name="Line 35"/>
          <p:cNvSpPr>
            <a:spLocks noChangeShapeType="1"/>
          </p:cNvSpPr>
          <p:nvPr/>
        </p:nvSpPr>
        <p:spPr bwMode="auto">
          <a:xfrm>
            <a:off x="7412039" y="2500313"/>
            <a:ext cx="484187" cy="0"/>
          </a:xfrm>
          <a:prstGeom prst="line">
            <a:avLst/>
          </a:prstGeom>
          <a:noFill/>
          <a:ln w="57150">
            <a:solidFill>
              <a:srgbClr val="A5002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grpSp>
        <p:nvGrpSpPr>
          <p:cNvPr id="8" name="Group 49"/>
          <p:cNvGrpSpPr>
            <a:grpSpLocks/>
          </p:cNvGrpSpPr>
          <p:nvPr/>
        </p:nvGrpSpPr>
        <p:grpSpPr bwMode="auto">
          <a:xfrm>
            <a:off x="5476158" y="3330735"/>
            <a:ext cx="2130481" cy="1678781"/>
            <a:chOff x="2223" y="2299"/>
            <a:chExt cx="1789" cy="1410"/>
          </a:xfrm>
        </p:grpSpPr>
        <p:sp>
          <p:nvSpPr>
            <p:cNvPr id="86033" name="Line 36"/>
            <p:cNvSpPr>
              <a:spLocks noChangeShapeType="1"/>
            </p:cNvSpPr>
            <p:nvPr/>
          </p:nvSpPr>
          <p:spPr bwMode="auto">
            <a:xfrm flipH="1">
              <a:off x="2574" y="2417"/>
              <a:ext cx="1212" cy="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4" name="Line 37"/>
            <p:cNvSpPr>
              <a:spLocks noChangeShapeType="1"/>
            </p:cNvSpPr>
            <p:nvPr/>
          </p:nvSpPr>
          <p:spPr bwMode="auto">
            <a:xfrm>
              <a:off x="3789" y="2417"/>
              <a:ext cx="2" cy="10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5" name="Text Box 38"/>
            <p:cNvSpPr txBox="1">
              <a:spLocks noChangeArrowheads="1"/>
            </p:cNvSpPr>
            <p:nvPr/>
          </p:nvSpPr>
          <p:spPr bwMode="auto">
            <a:xfrm>
              <a:off x="2223" y="2299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6036" name="Oval 39"/>
            <p:cNvSpPr>
              <a:spLocks noChangeArrowheads="1"/>
            </p:cNvSpPr>
            <p:nvPr/>
          </p:nvSpPr>
          <p:spPr bwMode="auto">
            <a:xfrm>
              <a:off x="3742" y="2372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37" name="Text Box 40"/>
            <p:cNvSpPr txBox="1">
              <a:spLocks noChangeArrowheads="1"/>
            </p:cNvSpPr>
            <p:nvPr/>
          </p:nvSpPr>
          <p:spPr bwMode="auto">
            <a:xfrm>
              <a:off x="3704" y="3476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210987" name="Rectangle 43"/>
          <p:cNvSpPr>
            <a:spLocks noGrp="1" noChangeArrowheads="1"/>
          </p:cNvSpPr>
          <p:nvPr>
            <p:ph type="body" idx="4294967295"/>
          </p:nvPr>
        </p:nvSpPr>
        <p:spPr>
          <a:xfrm>
            <a:off x="2992438" y="1516063"/>
            <a:ext cx="2735262" cy="92075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1800" b="1" dirty="0"/>
              <a:t>EVENT:</a:t>
            </a:r>
            <a:r>
              <a:rPr lang="en-US" sz="1800" dirty="0"/>
              <a:t> </a:t>
            </a:r>
            <a:r>
              <a:rPr lang="en-US" sz="1800" dirty="0" smtClean="0"/>
              <a:t>Builders’ wages fall</a:t>
            </a:r>
            <a:endParaRPr lang="en-US" sz="1800" dirty="0"/>
          </a:p>
        </p:txBody>
      </p:sp>
      <p:sp>
        <p:nvSpPr>
          <p:cNvPr id="210990" name="Text Box 46"/>
          <p:cNvSpPr txBox="1">
            <a:spLocks noChangeArrowheads="1"/>
          </p:cNvSpPr>
          <p:nvPr/>
        </p:nvSpPr>
        <p:spPr bwMode="auto">
          <a:xfrm>
            <a:off x="529617" y="2876351"/>
            <a:ext cx="2308225" cy="171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02870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3:  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>
                <a:latin typeface="Arial"/>
                <a:cs typeface="Arial"/>
              </a:rPr>
              <a:t>The shift causes price to fall </a:t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>
                <a:latin typeface="Arial"/>
                <a:cs typeface="Arial"/>
              </a:rPr>
              <a:t>and quantity to rise.</a:t>
            </a:r>
          </a:p>
        </p:txBody>
      </p:sp>
      <p:pic>
        <p:nvPicPr>
          <p:cNvPr id="8603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0" y="1084263"/>
            <a:ext cx="1485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itle 1"/>
          <p:cNvSpPr txBox="1">
            <a:spLocks/>
          </p:cNvSpPr>
          <p:nvPr/>
        </p:nvSpPr>
        <p:spPr>
          <a:xfrm>
            <a:off x="609600" y="292100"/>
            <a:ext cx="10972800" cy="13843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r>
              <a:rPr lang="en-US" sz="3600" dirty="0"/>
              <a:t>What would be the effect of a reduction in building workers’ wages?</a:t>
            </a:r>
          </a:p>
        </p:txBody>
      </p:sp>
    </p:spTree>
    <p:extLst>
      <p:ext uri="{BB962C8B-B14F-4D97-AF65-F5344CB8AC3E}">
        <p14:creationId xmlns:p14="http://schemas.microsoft.com/office/powerpoint/2010/main" val="361801336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0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0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0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0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0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0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0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0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0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10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0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0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88" grpId="0" build="p"/>
      <p:bldP spid="210991" grpId="0" animBg="1"/>
      <p:bldP spid="210989" grpId="0" build="p"/>
      <p:bldP spid="210992" grpId="0" animBg="1"/>
      <p:bldP spid="210987" grpId="0" build="p" bldLvl="5"/>
      <p:bldP spid="21099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88" name="Text Box 44"/>
          <p:cNvSpPr txBox="1">
            <a:spLocks noChangeArrowheads="1"/>
          </p:cNvSpPr>
          <p:nvPr/>
        </p:nvSpPr>
        <p:spPr bwMode="auto">
          <a:xfrm>
            <a:off x="2995614" y="2493964"/>
            <a:ext cx="2466975" cy="322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1:  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Does this effect supply or demand? Answer: </a:t>
            </a:r>
            <a:r>
              <a:rPr lang="en-US" sz="1875" b="1" i="1" dirty="0" smtClean="0">
                <a:latin typeface="Arial"/>
                <a:cs typeface="Arial"/>
              </a:rPr>
              <a:t>Supply</a:t>
            </a:r>
            <a:endParaRPr lang="en-US" sz="1875" dirty="0">
              <a:latin typeface="Arial"/>
              <a:cs typeface="Arial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Which variable does it affect? Answer: </a:t>
            </a:r>
            <a:r>
              <a:rPr lang="en-US" sz="1875" b="1" i="1" dirty="0" smtClean="0">
                <a:latin typeface="Arial"/>
                <a:cs typeface="Arial"/>
              </a:rPr>
              <a:t>Costs (C)</a:t>
            </a:r>
            <a:r>
              <a:rPr lang="en-US" sz="1875" dirty="0" smtClean="0">
                <a:latin typeface="Arial"/>
                <a:cs typeface="Arial"/>
              </a:rPr>
              <a:t> </a:t>
            </a:r>
            <a:endParaRPr lang="en-US" sz="1875" dirty="0">
              <a:latin typeface="Arial"/>
              <a:cs typeface="Arial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Is it a shift or movement? Answer</a:t>
            </a:r>
            <a:r>
              <a:rPr lang="en-US" sz="1875" dirty="0">
                <a:latin typeface="Arial"/>
                <a:cs typeface="Arial"/>
              </a:rPr>
              <a:t>: </a:t>
            </a:r>
            <a:r>
              <a:rPr lang="en-US" sz="1875" b="1" i="1" dirty="0" smtClean="0">
                <a:latin typeface="Arial"/>
                <a:cs typeface="Arial"/>
              </a:rPr>
              <a:t>Shift</a:t>
            </a:r>
            <a:endParaRPr lang="en-US" sz="1875" dirty="0">
              <a:latin typeface="Arial"/>
              <a:cs typeface="Arial"/>
            </a:endParaRPr>
          </a:p>
        </p:txBody>
      </p:sp>
      <p:sp>
        <p:nvSpPr>
          <p:cNvPr id="210991" name="Rectangle 47"/>
          <p:cNvSpPr>
            <a:spLocks noChangeArrowheads="1"/>
          </p:cNvSpPr>
          <p:nvPr/>
        </p:nvSpPr>
        <p:spPr bwMode="auto">
          <a:xfrm>
            <a:off x="9227082" y="2321720"/>
            <a:ext cx="2525713" cy="339985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989" name="Text Box 45"/>
          <p:cNvSpPr txBox="1">
            <a:spLocks noChangeArrowheads="1"/>
          </p:cNvSpPr>
          <p:nvPr/>
        </p:nvSpPr>
        <p:spPr bwMode="auto">
          <a:xfrm>
            <a:off x="9453959" y="2378870"/>
            <a:ext cx="2400300" cy="321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02870"/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2:  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Does the supply curve shift left/right? Answer: </a:t>
            </a:r>
            <a:r>
              <a:rPr lang="en-US" sz="1875" b="1" i="1" dirty="0" smtClean="0">
                <a:latin typeface="Arial"/>
                <a:cs typeface="Arial"/>
              </a:rPr>
              <a:t>Supply curve</a:t>
            </a:r>
            <a:r>
              <a:rPr lang="en-US" sz="1875" dirty="0" smtClean="0">
                <a:latin typeface="Arial"/>
                <a:cs typeface="Arial"/>
              </a:rPr>
              <a:t> </a:t>
            </a:r>
            <a:r>
              <a:rPr lang="en-US" sz="1875" dirty="0">
                <a:latin typeface="Arial"/>
                <a:cs typeface="Arial"/>
              </a:rPr>
              <a:t>shifts </a:t>
            </a:r>
            <a:r>
              <a:rPr lang="en-US" sz="1875" u="sng" dirty="0" smtClean="0">
                <a:latin typeface="Arial"/>
                <a:cs typeface="Arial"/>
              </a:rPr>
              <a:t>right</a:t>
            </a:r>
            <a:r>
              <a:rPr lang="en-US" sz="1875" dirty="0">
                <a:latin typeface="Arial"/>
                <a:cs typeface="Arial"/>
              </a:rPr>
              <a:t/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 smtClean="0">
                <a:latin typeface="Arial"/>
                <a:cs typeface="Arial"/>
              </a:rPr>
              <a:t>(Because the event </a:t>
            </a:r>
            <a:r>
              <a:rPr lang="en-US" sz="1875" dirty="0">
                <a:latin typeface="Arial"/>
                <a:cs typeface="Arial"/>
              </a:rPr>
              <a:t>reduces cost, </a:t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 smtClean="0">
                <a:latin typeface="Arial"/>
                <a:cs typeface="Arial"/>
              </a:rPr>
              <a:t>making </a:t>
            </a:r>
            <a:r>
              <a:rPr lang="en-US" sz="1875" dirty="0">
                <a:latin typeface="Arial"/>
                <a:cs typeface="Arial"/>
              </a:rPr>
              <a:t>production more profitable at any given price. </a:t>
            </a:r>
          </a:p>
        </p:txBody>
      </p:sp>
      <p:sp>
        <p:nvSpPr>
          <p:cNvPr id="210992" name="Rectangle 48"/>
          <p:cNvSpPr>
            <a:spLocks noChangeArrowheads="1"/>
          </p:cNvSpPr>
          <p:nvPr/>
        </p:nvSpPr>
        <p:spPr bwMode="auto">
          <a:xfrm>
            <a:off x="438732" y="2927042"/>
            <a:ext cx="2339975" cy="15636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023" name="Group 4"/>
          <p:cNvGrpSpPr>
            <a:grpSpLocks/>
          </p:cNvGrpSpPr>
          <p:nvPr/>
        </p:nvGrpSpPr>
        <p:grpSpPr bwMode="auto">
          <a:xfrm>
            <a:off x="5737226" y="1741489"/>
            <a:ext cx="3317875" cy="3106737"/>
            <a:chOff x="2579" y="785"/>
            <a:chExt cx="2786" cy="2441"/>
          </a:xfrm>
        </p:grpSpPr>
        <p:grpSp>
          <p:nvGrpSpPr>
            <p:cNvPr id="86049" name="Group 5"/>
            <p:cNvGrpSpPr>
              <a:grpSpLocks/>
            </p:cNvGrpSpPr>
            <p:nvPr/>
          </p:nvGrpSpPr>
          <p:grpSpPr bwMode="auto">
            <a:xfrm>
              <a:off x="2697" y="1037"/>
              <a:ext cx="2409" cy="2049"/>
              <a:chOff x="1098" y="1361"/>
              <a:chExt cx="2116" cy="2027"/>
            </a:xfrm>
          </p:grpSpPr>
          <p:sp>
            <p:nvSpPr>
              <p:cNvPr id="86052" name="Line 6"/>
              <p:cNvSpPr>
                <a:spLocks noChangeShapeType="1"/>
              </p:cNvSpPr>
              <p:nvPr/>
            </p:nvSpPr>
            <p:spPr bwMode="auto">
              <a:xfrm>
                <a:off x="1102" y="1361"/>
                <a:ext cx="0" cy="20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86053" name="Line 7"/>
              <p:cNvSpPr>
                <a:spLocks noChangeShapeType="1"/>
              </p:cNvSpPr>
              <p:nvPr/>
            </p:nvSpPr>
            <p:spPr bwMode="auto">
              <a:xfrm>
                <a:off x="1098" y="3388"/>
                <a:ext cx="21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</p:grpSp>
        <p:sp>
          <p:nvSpPr>
            <p:cNvPr id="86050" name="Text Box 8"/>
            <p:cNvSpPr txBox="1">
              <a:spLocks noChangeArrowheads="1"/>
            </p:cNvSpPr>
            <p:nvPr/>
          </p:nvSpPr>
          <p:spPr bwMode="auto">
            <a:xfrm>
              <a:off x="2579" y="785"/>
              <a:ext cx="267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86051" name="Text Box 9"/>
            <p:cNvSpPr txBox="1">
              <a:spLocks noChangeArrowheads="1"/>
            </p:cNvSpPr>
            <p:nvPr/>
          </p:nvSpPr>
          <p:spPr bwMode="auto">
            <a:xfrm>
              <a:off x="5075" y="2936"/>
              <a:ext cx="290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</a:p>
          </p:txBody>
        </p:sp>
      </p:grpSp>
      <p:grpSp>
        <p:nvGrpSpPr>
          <p:cNvPr id="86024" name="Group 10"/>
          <p:cNvGrpSpPr>
            <a:grpSpLocks/>
          </p:cNvGrpSpPr>
          <p:nvPr/>
        </p:nvGrpSpPr>
        <p:grpSpPr bwMode="auto">
          <a:xfrm>
            <a:off x="6789429" y="1985112"/>
            <a:ext cx="1267476" cy="2543597"/>
            <a:chOff x="3462" y="947"/>
            <a:chExt cx="1065" cy="2136"/>
          </a:xfrm>
        </p:grpSpPr>
        <p:sp>
          <p:nvSpPr>
            <p:cNvPr id="86047" name="Line 11"/>
            <p:cNvSpPr>
              <a:spLocks noChangeShapeType="1"/>
            </p:cNvSpPr>
            <p:nvPr/>
          </p:nvSpPr>
          <p:spPr bwMode="auto">
            <a:xfrm>
              <a:off x="3462" y="947"/>
              <a:ext cx="651" cy="1873"/>
            </a:xfrm>
            <a:prstGeom prst="line">
              <a:avLst/>
            </a:prstGeom>
            <a:noFill/>
            <a:ln w="381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8" name="Text Box 12"/>
            <p:cNvSpPr txBox="1">
              <a:spLocks noChangeArrowheads="1"/>
            </p:cNvSpPr>
            <p:nvPr/>
          </p:nvSpPr>
          <p:spPr bwMode="auto">
            <a:xfrm>
              <a:off x="4072" y="2773"/>
              <a:ext cx="45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alt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86025" name="Group 13"/>
          <p:cNvGrpSpPr>
            <a:grpSpLocks/>
          </p:cNvGrpSpPr>
          <p:nvPr/>
        </p:nvGrpSpPr>
        <p:grpSpPr bwMode="auto">
          <a:xfrm>
            <a:off x="6318251" y="2076451"/>
            <a:ext cx="1450975" cy="2176463"/>
            <a:chOff x="3067" y="1024"/>
            <a:chExt cx="1218" cy="1828"/>
          </a:xfrm>
        </p:grpSpPr>
        <p:sp>
          <p:nvSpPr>
            <p:cNvPr id="86045" name="Line 14"/>
            <p:cNvSpPr>
              <a:spLocks noChangeShapeType="1"/>
            </p:cNvSpPr>
            <p:nvPr/>
          </p:nvSpPr>
          <p:spPr bwMode="auto">
            <a:xfrm flipV="1">
              <a:off x="3067" y="1278"/>
              <a:ext cx="949" cy="1574"/>
            </a:xfrm>
            <a:prstGeom prst="line">
              <a:avLst/>
            </a:prstGeom>
            <a:noFill/>
            <a:ln w="381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6" name="Text Box 15"/>
            <p:cNvSpPr txBox="1">
              <a:spLocks noChangeArrowheads="1"/>
            </p:cNvSpPr>
            <p:nvPr/>
          </p:nvSpPr>
          <p:spPr bwMode="auto">
            <a:xfrm>
              <a:off x="3920" y="1024"/>
              <a:ext cx="36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baseline="-2500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86026" name="Group 16"/>
          <p:cNvGrpSpPr>
            <a:grpSpLocks/>
          </p:cNvGrpSpPr>
          <p:nvPr/>
        </p:nvGrpSpPr>
        <p:grpSpPr bwMode="auto">
          <a:xfrm>
            <a:off x="5517741" y="2805237"/>
            <a:ext cx="1707042" cy="2196011"/>
            <a:chOff x="2383" y="1976"/>
            <a:chExt cx="1433" cy="1844"/>
          </a:xfrm>
        </p:grpSpPr>
        <p:sp>
          <p:nvSpPr>
            <p:cNvPr id="86043" name="Line 20"/>
            <p:cNvSpPr>
              <a:spLocks noChangeShapeType="1"/>
            </p:cNvSpPr>
            <p:nvPr/>
          </p:nvSpPr>
          <p:spPr bwMode="auto">
            <a:xfrm flipH="1">
              <a:off x="3695" y="2090"/>
              <a:ext cx="16" cy="1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2" name="Line 19"/>
            <p:cNvSpPr>
              <a:spLocks noChangeShapeType="1"/>
            </p:cNvSpPr>
            <p:nvPr/>
          </p:nvSpPr>
          <p:spPr bwMode="auto">
            <a:xfrm>
              <a:off x="2691" y="2093"/>
              <a:ext cx="10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0" name="Text Box 17"/>
            <p:cNvSpPr txBox="1">
              <a:spLocks noChangeArrowheads="1"/>
            </p:cNvSpPr>
            <p:nvPr/>
          </p:nvSpPr>
          <p:spPr bwMode="auto">
            <a:xfrm>
              <a:off x="2383" y="1976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en-US" b="1" baseline="-2500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6041" name="Oval 18"/>
            <p:cNvSpPr>
              <a:spLocks noChangeArrowheads="1"/>
            </p:cNvSpPr>
            <p:nvPr/>
          </p:nvSpPr>
          <p:spPr bwMode="auto">
            <a:xfrm>
              <a:off x="3689" y="2051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44" name="Text Box 21"/>
            <p:cNvSpPr txBox="1">
              <a:spLocks noChangeArrowheads="1"/>
            </p:cNvSpPr>
            <p:nvPr/>
          </p:nvSpPr>
          <p:spPr bwMode="auto">
            <a:xfrm>
              <a:off x="3508" y="3587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6858001" y="2082801"/>
            <a:ext cx="1450975" cy="2176463"/>
            <a:chOff x="3520" y="1029"/>
            <a:chExt cx="1218" cy="1828"/>
          </a:xfrm>
        </p:grpSpPr>
        <p:sp>
          <p:nvSpPr>
            <p:cNvPr id="86038" name="Line 29"/>
            <p:cNvSpPr>
              <a:spLocks noChangeShapeType="1"/>
            </p:cNvSpPr>
            <p:nvPr/>
          </p:nvSpPr>
          <p:spPr bwMode="auto">
            <a:xfrm flipV="1">
              <a:off x="3520" y="1283"/>
              <a:ext cx="949" cy="157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9" name="Text Box 30"/>
            <p:cNvSpPr txBox="1">
              <a:spLocks noChangeArrowheads="1"/>
            </p:cNvSpPr>
            <p:nvPr/>
          </p:nvSpPr>
          <p:spPr bwMode="auto">
            <a:xfrm>
              <a:off x="4373" y="1029"/>
              <a:ext cx="36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baseline="-2500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210979" name="Line 35"/>
          <p:cNvSpPr>
            <a:spLocks noChangeShapeType="1"/>
          </p:cNvSpPr>
          <p:nvPr/>
        </p:nvSpPr>
        <p:spPr bwMode="auto">
          <a:xfrm>
            <a:off x="7412039" y="2500313"/>
            <a:ext cx="484187" cy="0"/>
          </a:xfrm>
          <a:prstGeom prst="line">
            <a:avLst/>
          </a:prstGeom>
          <a:noFill/>
          <a:ln w="57150">
            <a:solidFill>
              <a:srgbClr val="A5002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grpSp>
        <p:nvGrpSpPr>
          <p:cNvPr id="8" name="Group 49"/>
          <p:cNvGrpSpPr>
            <a:grpSpLocks/>
          </p:cNvGrpSpPr>
          <p:nvPr/>
        </p:nvGrpSpPr>
        <p:grpSpPr bwMode="auto">
          <a:xfrm>
            <a:off x="5476158" y="3330735"/>
            <a:ext cx="2130481" cy="1678781"/>
            <a:chOff x="2223" y="2299"/>
            <a:chExt cx="1789" cy="1410"/>
          </a:xfrm>
        </p:grpSpPr>
        <p:sp>
          <p:nvSpPr>
            <p:cNvPr id="86033" name="Line 36"/>
            <p:cNvSpPr>
              <a:spLocks noChangeShapeType="1"/>
            </p:cNvSpPr>
            <p:nvPr/>
          </p:nvSpPr>
          <p:spPr bwMode="auto">
            <a:xfrm flipH="1">
              <a:off x="2574" y="2417"/>
              <a:ext cx="1212" cy="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4" name="Line 37"/>
            <p:cNvSpPr>
              <a:spLocks noChangeShapeType="1"/>
            </p:cNvSpPr>
            <p:nvPr/>
          </p:nvSpPr>
          <p:spPr bwMode="auto">
            <a:xfrm>
              <a:off x="3789" y="2417"/>
              <a:ext cx="2" cy="10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5" name="Text Box 38"/>
            <p:cNvSpPr txBox="1">
              <a:spLocks noChangeArrowheads="1"/>
            </p:cNvSpPr>
            <p:nvPr/>
          </p:nvSpPr>
          <p:spPr bwMode="auto">
            <a:xfrm>
              <a:off x="2223" y="2299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6036" name="Oval 39"/>
            <p:cNvSpPr>
              <a:spLocks noChangeArrowheads="1"/>
            </p:cNvSpPr>
            <p:nvPr/>
          </p:nvSpPr>
          <p:spPr bwMode="auto">
            <a:xfrm>
              <a:off x="3742" y="2372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37" name="Text Box 40"/>
            <p:cNvSpPr txBox="1">
              <a:spLocks noChangeArrowheads="1"/>
            </p:cNvSpPr>
            <p:nvPr/>
          </p:nvSpPr>
          <p:spPr bwMode="auto">
            <a:xfrm>
              <a:off x="3704" y="3476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210987" name="Rectangle 43"/>
          <p:cNvSpPr>
            <a:spLocks noGrp="1" noChangeArrowheads="1"/>
          </p:cNvSpPr>
          <p:nvPr>
            <p:ph type="body" idx="4294967295"/>
          </p:nvPr>
        </p:nvSpPr>
        <p:spPr>
          <a:xfrm>
            <a:off x="2992438" y="1516063"/>
            <a:ext cx="2735262" cy="92075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1800" b="1" dirty="0"/>
              <a:t>EVENT:</a:t>
            </a:r>
            <a:r>
              <a:rPr lang="en-US" sz="1800" dirty="0"/>
              <a:t> </a:t>
            </a:r>
            <a:r>
              <a:rPr lang="en-US" sz="1800" dirty="0" smtClean="0"/>
              <a:t>Builders’ receive favourable treatment of their profits</a:t>
            </a:r>
            <a:endParaRPr lang="en-US" sz="1800" dirty="0"/>
          </a:p>
        </p:txBody>
      </p:sp>
      <p:sp>
        <p:nvSpPr>
          <p:cNvPr id="210990" name="Text Box 46"/>
          <p:cNvSpPr txBox="1">
            <a:spLocks noChangeArrowheads="1"/>
          </p:cNvSpPr>
          <p:nvPr/>
        </p:nvSpPr>
        <p:spPr bwMode="auto">
          <a:xfrm>
            <a:off x="529617" y="2876351"/>
            <a:ext cx="2308225" cy="171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02870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3:  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>
                <a:latin typeface="Arial"/>
                <a:cs typeface="Arial"/>
              </a:rPr>
              <a:t>The shift causes price to fall </a:t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>
                <a:latin typeface="Arial"/>
                <a:cs typeface="Arial"/>
              </a:rPr>
              <a:t>and quantity to rise.</a:t>
            </a:r>
          </a:p>
        </p:txBody>
      </p:sp>
      <p:pic>
        <p:nvPicPr>
          <p:cNvPr id="8603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0" y="1084263"/>
            <a:ext cx="1485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itle 1"/>
          <p:cNvSpPr txBox="1">
            <a:spLocks/>
          </p:cNvSpPr>
          <p:nvPr/>
        </p:nvSpPr>
        <p:spPr>
          <a:xfrm>
            <a:off x="609600" y="292100"/>
            <a:ext cx="10972800" cy="13843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r>
              <a:rPr lang="en-US" sz="3600" dirty="0"/>
              <a:t>What would be the effect of a more favourable tax treatment of builders’ profits?</a:t>
            </a:r>
          </a:p>
        </p:txBody>
      </p:sp>
    </p:spTree>
    <p:extLst>
      <p:ext uri="{BB962C8B-B14F-4D97-AF65-F5344CB8AC3E}">
        <p14:creationId xmlns:p14="http://schemas.microsoft.com/office/powerpoint/2010/main" val="190513023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0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0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0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0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0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0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0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0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0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10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0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0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88" grpId="0" build="p"/>
      <p:bldP spid="210991" grpId="0" animBg="1"/>
      <p:bldP spid="210989" grpId="0" build="p"/>
      <p:bldP spid="210992" grpId="0" animBg="1"/>
      <p:bldP spid="210987" grpId="0" build="p" bldLvl="5"/>
      <p:bldP spid="21099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88" name="Text Box 44"/>
          <p:cNvSpPr txBox="1">
            <a:spLocks noChangeArrowheads="1"/>
          </p:cNvSpPr>
          <p:nvPr/>
        </p:nvSpPr>
        <p:spPr bwMode="auto">
          <a:xfrm>
            <a:off x="2995614" y="2493964"/>
            <a:ext cx="2466975" cy="3530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1:  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Does this effect supply or demand? Answer: </a:t>
            </a:r>
            <a:r>
              <a:rPr lang="en-US" sz="1875" b="1" i="1" dirty="0" smtClean="0">
                <a:latin typeface="Arial"/>
                <a:cs typeface="Arial"/>
              </a:rPr>
              <a:t>demand</a:t>
            </a:r>
            <a:endParaRPr lang="en-US" sz="1875" dirty="0">
              <a:latin typeface="Arial"/>
              <a:cs typeface="Arial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Which variable does it affect? Answer: </a:t>
            </a:r>
            <a:r>
              <a:rPr lang="en-US" sz="1875" b="1" i="1" dirty="0" smtClean="0">
                <a:latin typeface="Arial"/>
                <a:cs typeface="Arial"/>
              </a:rPr>
              <a:t>Price of other goods</a:t>
            </a:r>
            <a:r>
              <a:rPr lang="en-US" sz="1875" dirty="0">
                <a:latin typeface="Arial"/>
                <a:cs typeface="Arial"/>
              </a:rPr>
              <a:t> (P</a:t>
            </a:r>
            <a:r>
              <a:rPr lang="en-US" sz="1875" baseline="-25000" dirty="0">
                <a:latin typeface="Arial"/>
                <a:cs typeface="Arial"/>
              </a:rPr>
              <a:t>B-Z</a:t>
            </a:r>
            <a:r>
              <a:rPr lang="en-US" sz="1875" dirty="0">
                <a:latin typeface="Arial"/>
                <a:cs typeface="Arial"/>
              </a:rPr>
              <a:t>) </a:t>
            </a:r>
            <a:endParaRPr lang="en-US" sz="1875" dirty="0">
              <a:latin typeface="Arial"/>
              <a:cs typeface="Arial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Is it a shift or movement? Answer</a:t>
            </a:r>
            <a:r>
              <a:rPr lang="en-US" sz="1875" dirty="0">
                <a:latin typeface="Arial"/>
                <a:cs typeface="Arial"/>
              </a:rPr>
              <a:t>: </a:t>
            </a:r>
            <a:r>
              <a:rPr lang="en-US" sz="1875" b="1" i="1" dirty="0" smtClean="0">
                <a:latin typeface="Arial"/>
                <a:cs typeface="Arial"/>
              </a:rPr>
              <a:t>Shift</a:t>
            </a:r>
            <a:endParaRPr lang="en-US" sz="1875" dirty="0">
              <a:latin typeface="Arial"/>
              <a:cs typeface="Arial"/>
            </a:endParaRPr>
          </a:p>
        </p:txBody>
      </p:sp>
      <p:sp>
        <p:nvSpPr>
          <p:cNvPr id="210991" name="Rectangle 47"/>
          <p:cNvSpPr>
            <a:spLocks noChangeArrowheads="1"/>
          </p:cNvSpPr>
          <p:nvPr/>
        </p:nvSpPr>
        <p:spPr bwMode="auto">
          <a:xfrm>
            <a:off x="9227082" y="2321720"/>
            <a:ext cx="2525713" cy="339985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989" name="Text Box 45"/>
          <p:cNvSpPr txBox="1">
            <a:spLocks noChangeArrowheads="1"/>
          </p:cNvSpPr>
          <p:nvPr/>
        </p:nvSpPr>
        <p:spPr bwMode="auto">
          <a:xfrm>
            <a:off x="9453959" y="2378870"/>
            <a:ext cx="2400300" cy="321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02870"/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2:  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Does the </a:t>
            </a:r>
            <a:r>
              <a:rPr lang="en-US" sz="1875" dirty="0" smtClean="0">
                <a:latin typeface="Arial"/>
                <a:cs typeface="Arial"/>
              </a:rPr>
              <a:t>demand</a:t>
            </a:r>
            <a:r>
              <a:rPr lang="en-US" sz="1875" dirty="0" smtClean="0">
                <a:latin typeface="Arial"/>
                <a:cs typeface="Arial"/>
              </a:rPr>
              <a:t> </a:t>
            </a:r>
            <a:r>
              <a:rPr lang="en-US" sz="1875" dirty="0" smtClean="0">
                <a:latin typeface="Arial"/>
                <a:cs typeface="Arial"/>
              </a:rPr>
              <a:t>curve shift left/right? Answer: </a:t>
            </a:r>
            <a:r>
              <a:rPr lang="en-US" sz="1875" b="1" i="1" dirty="0" smtClean="0">
                <a:latin typeface="Arial"/>
                <a:cs typeface="Arial"/>
              </a:rPr>
              <a:t>Demand </a:t>
            </a:r>
            <a:r>
              <a:rPr lang="en-US" sz="1875" b="1" i="1" dirty="0" smtClean="0">
                <a:latin typeface="Arial"/>
                <a:cs typeface="Arial"/>
              </a:rPr>
              <a:t>curve</a:t>
            </a:r>
            <a:r>
              <a:rPr lang="en-US" sz="1875" dirty="0" smtClean="0">
                <a:latin typeface="Arial"/>
                <a:cs typeface="Arial"/>
              </a:rPr>
              <a:t> </a:t>
            </a:r>
            <a:r>
              <a:rPr lang="en-US" sz="1875" dirty="0">
                <a:latin typeface="Arial"/>
                <a:cs typeface="Arial"/>
              </a:rPr>
              <a:t>shifts </a:t>
            </a:r>
            <a:r>
              <a:rPr lang="en-US" sz="1875" u="sng" dirty="0" smtClean="0">
                <a:latin typeface="Arial"/>
                <a:cs typeface="Arial"/>
              </a:rPr>
              <a:t>left</a:t>
            </a:r>
            <a:r>
              <a:rPr lang="en-US" sz="1875" dirty="0">
                <a:latin typeface="Arial"/>
                <a:cs typeface="Arial"/>
              </a:rPr>
              <a:t/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 smtClean="0">
                <a:latin typeface="Arial"/>
                <a:cs typeface="Arial"/>
              </a:rPr>
              <a:t>(Because the event </a:t>
            </a:r>
            <a:r>
              <a:rPr lang="en-US" sz="1875" dirty="0">
                <a:latin typeface="Arial"/>
                <a:cs typeface="Arial"/>
              </a:rPr>
              <a:t>reduces </a:t>
            </a:r>
            <a:r>
              <a:rPr lang="en-US" sz="1875" dirty="0" smtClean="0">
                <a:latin typeface="Arial"/>
                <a:cs typeface="Arial"/>
              </a:rPr>
              <a:t>the price of a substitute</a:t>
            </a:r>
            <a:r>
              <a:rPr lang="en-US" sz="1875" dirty="0">
                <a:latin typeface="Arial"/>
                <a:cs typeface="Arial"/>
              </a:rPr>
              <a:t> </a:t>
            </a:r>
            <a:r>
              <a:rPr lang="en-US" sz="1875" dirty="0" smtClean="0">
                <a:latin typeface="Arial"/>
                <a:cs typeface="Arial"/>
              </a:rPr>
              <a:t>reducing demand of private housing</a:t>
            </a:r>
            <a:r>
              <a:rPr lang="en-US" sz="1875" dirty="0" smtClean="0">
                <a:latin typeface="Arial"/>
                <a:cs typeface="Arial"/>
              </a:rPr>
              <a:t>. </a:t>
            </a:r>
            <a:endParaRPr lang="en-US" sz="1875" dirty="0">
              <a:latin typeface="Arial"/>
              <a:cs typeface="Arial"/>
            </a:endParaRPr>
          </a:p>
        </p:txBody>
      </p:sp>
      <p:sp>
        <p:nvSpPr>
          <p:cNvPr id="210992" name="Rectangle 48"/>
          <p:cNvSpPr>
            <a:spLocks noChangeArrowheads="1"/>
          </p:cNvSpPr>
          <p:nvPr/>
        </p:nvSpPr>
        <p:spPr bwMode="auto">
          <a:xfrm>
            <a:off x="438732" y="2927042"/>
            <a:ext cx="2339975" cy="15636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023" name="Group 4"/>
          <p:cNvGrpSpPr>
            <a:grpSpLocks/>
          </p:cNvGrpSpPr>
          <p:nvPr/>
        </p:nvGrpSpPr>
        <p:grpSpPr bwMode="auto">
          <a:xfrm>
            <a:off x="5737226" y="1741489"/>
            <a:ext cx="3317875" cy="3106737"/>
            <a:chOff x="2579" y="785"/>
            <a:chExt cx="2786" cy="2441"/>
          </a:xfrm>
        </p:grpSpPr>
        <p:grpSp>
          <p:nvGrpSpPr>
            <p:cNvPr id="86049" name="Group 5"/>
            <p:cNvGrpSpPr>
              <a:grpSpLocks/>
            </p:cNvGrpSpPr>
            <p:nvPr/>
          </p:nvGrpSpPr>
          <p:grpSpPr bwMode="auto">
            <a:xfrm>
              <a:off x="2697" y="1037"/>
              <a:ext cx="2409" cy="2049"/>
              <a:chOff x="1098" y="1361"/>
              <a:chExt cx="2116" cy="2027"/>
            </a:xfrm>
          </p:grpSpPr>
          <p:sp>
            <p:nvSpPr>
              <p:cNvPr id="86052" name="Line 6"/>
              <p:cNvSpPr>
                <a:spLocks noChangeShapeType="1"/>
              </p:cNvSpPr>
              <p:nvPr/>
            </p:nvSpPr>
            <p:spPr bwMode="auto">
              <a:xfrm>
                <a:off x="1102" y="1361"/>
                <a:ext cx="0" cy="20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86053" name="Line 7"/>
              <p:cNvSpPr>
                <a:spLocks noChangeShapeType="1"/>
              </p:cNvSpPr>
              <p:nvPr/>
            </p:nvSpPr>
            <p:spPr bwMode="auto">
              <a:xfrm>
                <a:off x="1098" y="3388"/>
                <a:ext cx="21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</p:grpSp>
        <p:sp>
          <p:nvSpPr>
            <p:cNvPr id="86050" name="Text Box 8"/>
            <p:cNvSpPr txBox="1">
              <a:spLocks noChangeArrowheads="1"/>
            </p:cNvSpPr>
            <p:nvPr/>
          </p:nvSpPr>
          <p:spPr bwMode="auto">
            <a:xfrm>
              <a:off x="2579" y="785"/>
              <a:ext cx="267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86051" name="Text Box 9"/>
            <p:cNvSpPr txBox="1">
              <a:spLocks noChangeArrowheads="1"/>
            </p:cNvSpPr>
            <p:nvPr/>
          </p:nvSpPr>
          <p:spPr bwMode="auto">
            <a:xfrm>
              <a:off x="5075" y="2936"/>
              <a:ext cx="290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</a:p>
          </p:txBody>
        </p:sp>
      </p:grpSp>
      <p:grpSp>
        <p:nvGrpSpPr>
          <p:cNvPr id="86024" name="Group 10"/>
          <p:cNvGrpSpPr>
            <a:grpSpLocks/>
          </p:cNvGrpSpPr>
          <p:nvPr/>
        </p:nvGrpSpPr>
        <p:grpSpPr bwMode="auto">
          <a:xfrm>
            <a:off x="7133599" y="1976438"/>
            <a:ext cx="1030642" cy="2535261"/>
            <a:chOff x="3661" y="954"/>
            <a:chExt cx="866" cy="2129"/>
          </a:xfrm>
        </p:grpSpPr>
        <p:sp>
          <p:nvSpPr>
            <p:cNvPr id="86047" name="Line 11"/>
            <p:cNvSpPr>
              <a:spLocks noChangeShapeType="1"/>
            </p:cNvSpPr>
            <p:nvPr/>
          </p:nvSpPr>
          <p:spPr bwMode="auto">
            <a:xfrm>
              <a:off x="3661" y="954"/>
              <a:ext cx="452" cy="1866"/>
            </a:xfrm>
            <a:prstGeom prst="line">
              <a:avLst/>
            </a:prstGeom>
            <a:noFill/>
            <a:ln w="381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8" name="Text Box 12"/>
            <p:cNvSpPr txBox="1">
              <a:spLocks noChangeArrowheads="1"/>
            </p:cNvSpPr>
            <p:nvPr/>
          </p:nvSpPr>
          <p:spPr bwMode="auto">
            <a:xfrm>
              <a:off x="4072" y="2773"/>
              <a:ext cx="45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alt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86025" name="Group 13"/>
          <p:cNvGrpSpPr>
            <a:grpSpLocks/>
          </p:cNvGrpSpPr>
          <p:nvPr/>
        </p:nvGrpSpPr>
        <p:grpSpPr bwMode="auto">
          <a:xfrm>
            <a:off x="6789995" y="1850232"/>
            <a:ext cx="1215102" cy="2391966"/>
            <a:chOff x="3463" y="834"/>
            <a:chExt cx="1020" cy="2009"/>
          </a:xfrm>
        </p:grpSpPr>
        <p:sp>
          <p:nvSpPr>
            <p:cNvPr id="86045" name="Line 14"/>
            <p:cNvSpPr>
              <a:spLocks noChangeShapeType="1"/>
            </p:cNvSpPr>
            <p:nvPr/>
          </p:nvSpPr>
          <p:spPr bwMode="auto">
            <a:xfrm flipV="1">
              <a:off x="3463" y="843"/>
              <a:ext cx="566" cy="2000"/>
            </a:xfrm>
            <a:prstGeom prst="line">
              <a:avLst/>
            </a:prstGeom>
            <a:noFill/>
            <a:ln w="381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6" name="Text Box 15"/>
            <p:cNvSpPr txBox="1">
              <a:spLocks noChangeArrowheads="1"/>
            </p:cNvSpPr>
            <p:nvPr/>
          </p:nvSpPr>
          <p:spPr bwMode="auto">
            <a:xfrm>
              <a:off x="4118" y="834"/>
              <a:ext cx="36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86026" name="Group 16"/>
          <p:cNvGrpSpPr>
            <a:grpSpLocks/>
          </p:cNvGrpSpPr>
          <p:nvPr/>
        </p:nvGrpSpPr>
        <p:grpSpPr bwMode="auto">
          <a:xfrm>
            <a:off x="5507130" y="2430963"/>
            <a:ext cx="1996512" cy="2647360"/>
            <a:chOff x="2265" y="1994"/>
            <a:chExt cx="1676" cy="2223"/>
          </a:xfrm>
        </p:grpSpPr>
        <p:sp>
          <p:nvSpPr>
            <p:cNvPr id="86043" name="Line 20"/>
            <p:cNvSpPr>
              <a:spLocks noChangeShapeType="1"/>
            </p:cNvSpPr>
            <p:nvPr/>
          </p:nvSpPr>
          <p:spPr bwMode="auto">
            <a:xfrm>
              <a:off x="3732" y="2083"/>
              <a:ext cx="14" cy="17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2" name="Line 19"/>
            <p:cNvSpPr>
              <a:spLocks noChangeShapeType="1"/>
            </p:cNvSpPr>
            <p:nvPr/>
          </p:nvSpPr>
          <p:spPr bwMode="auto">
            <a:xfrm>
              <a:off x="2581" y="2079"/>
              <a:ext cx="1136" cy="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0" name="Text Box 17"/>
            <p:cNvSpPr txBox="1">
              <a:spLocks noChangeArrowheads="1"/>
            </p:cNvSpPr>
            <p:nvPr/>
          </p:nvSpPr>
          <p:spPr bwMode="auto">
            <a:xfrm>
              <a:off x="2265" y="1994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6041" name="Oval 18"/>
            <p:cNvSpPr>
              <a:spLocks noChangeArrowheads="1"/>
            </p:cNvSpPr>
            <p:nvPr/>
          </p:nvSpPr>
          <p:spPr bwMode="auto">
            <a:xfrm>
              <a:off x="3689" y="2051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44" name="Text Box 21"/>
            <p:cNvSpPr txBox="1">
              <a:spLocks noChangeArrowheads="1"/>
            </p:cNvSpPr>
            <p:nvPr/>
          </p:nvSpPr>
          <p:spPr bwMode="auto">
            <a:xfrm>
              <a:off x="3633" y="3984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6329866" y="1972849"/>
            <a:ext cx="846998" cy="2262188"/>
            <a:chOff x="2809" y="957"/>
            <a:chExt cx="711" cy="1900"/>
          </a:xfrm>
        </p:grpSpPr>
        <p:sp>
          <p:nvSpPr>
            <p:cNvPr id="86038" name="Line 29"/>
            <p:cNvSpPr>
              <a:spLocks noChangeShapeType="1"/>
            </p:cNvSpPr>
            <p:nvPr/>
          </p:nvSpPr>
          <p:spPr bwMode="auto">
            <a:xfrm flipH="1" flipV="1">
              <a:off x="3149" y="1003"/>
              <a:ext cx="371" cy="185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9" name="Text Box 30"/>
            <p:cNvSpPr txBox="1">
              <a:spLocks noChangeArrowheads="1"/>
            </p:cNvSpPr>
            <p:nvPr/>
          </p:nvSpPr>
          <p:spPr bwMode="auto">
            <a:xfrm>
              <a:off x="2809" y="957"/>
              <a:ext cx="36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altLang="en-US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0979" name="Line 35"/>
          <p:cNvSpPr>
            <a:spLocks noChangeShapeType="1"/>
          </p:cNvSpPr>
          <p:nvPr/>
        </p:nvSpPr>
        <p:spPr bwMode="auto">
          <a:xfrm flipH="1">
            <a:off x="6800033" y="2162712"/>
            <a:ext cx="338183" cy="6535"/>
          </a:xfrm>
          <a:prstGeom prst="line">
            <a:avLst/>
          </a:prstGeom>
          <a:noFill/>
          <a:ln w="57150">
            <a:solidFill>
              <a:srgbClr val="A5002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grpSp>
        <p:nvGrpSpPr>
          <p:cNvPr id="8" name="Group 49"/>
          <p:cNvGrpSpPr>
            <a:grpSpLocks/>
          </p:cNvGrpSpPr>
          <p:nvPr/>
        </p:nvGrpSpPr>
        <p:grpSpPr bwMode="auto">
          <a:xfrm>
            <a:off x="5517683" y="3365615"/>
            <a:ext cx="1649366" cy="1701402"/>
            <a:chOff x="2525" y="2321"/>
            <a:chExt cx="1385" cy="1429"/>
          </a:xfrm>
        </p:grpSpPr>
        <p:sp>
          <p:nvSpPr>
            <p:cNvPr id="86033" name="Line 36"/>
            <p:cNvSpPr>
              <a:spLocks noChangeShapeType="1"/>
            </p:cNvSpPr>
            <p:nvPr/>
          </p:nvSpPr>
          <p:spPr bwMode="auto">
            <a:xfrm flipH="1">
              <a:off x="2836" y="2417"/>
              <a:ext cx="9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4" name="Line 37"/>
            <p:cNvSpPr>
              <a:spLocks noChangeShapeType="1"/>
            </p:cNvSpPr>
            <p:nvPr/>
          </p:nvSpPr>
          <p:spPr bwMode="auto">
            <a:xfrm>
              <a:off x="3789" y="2417"/>
              <a:ext cx="18" cy="10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5" name="Text Box 38"/>
            <p:cNvSpPr txBox="1">
              <a:spLocks noChangeArrowheads="1"/>
            </p:cNvSpPr>
            <p:nvPr/>
          </p:nvSpPr>
          <p:spPr bwMode="auto">
            <a:xfrm>
              <a:off x="2525" y="2321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6036" name="Oval 39"/>
            <p:cNvSpPr>
              <a:spLocks noChangeArrowheads="1"/>
            </p:cNvSpPr>
            <p:nvPr/>
          </p:nvSpPr>
          <p:spPr bwMode="auto">
            <a:xfrm>
              <a:off x="3742" y="2372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37" name="Text Box 40"/>
            <p:cNvSpPr txBox="1">
              <a:spLocks noChangeArrowheads="1"/>
            </p:cNvSpPr>
            <p:nvPr/>
          </p:nvSpPr>
          <p:spPr bwMode="auto">
            <a:xfrm>
              <a:off x="3602" y="3517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210987" name="Rectangle 43"/>
          <p:cNvSpPr>
            <a:spLocks noGrp="1" noChangeArrowheads="1"/>
          </p:cNvSpPr>
          <p:nvPr>
            <p:ph type="body" idx="4294967295"/>
          </p:nvPr>
        </p:nvSpPr>
        <p:spPr>
          <a:xfrm>
            <a:off x="2992438" y="1516063"/>
            <a:ext cx="2735262" cy="92075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1800" b="1" dirty="0"/>
              <a:t>EVENT:</a:t>
            </a:r>
            <a:r>
              <a:rPr lang="en-US" sz="1800" dirty="0"/>
              <a:t> </a:t>
            </a:r>
            <a:r>
              <a:rPr lang="en-US" sz="1800" dirty="0" smtClean="0"/>
              <a:t>Tenants </a:t>
            </a:r>
            <a:r>
              <a:rPr lang="en-US" sz="1800" dirty="0" smtClean="0"/>
              <a:t>receive favourable tax relief</a:t>
            </a:r>
            <a:endParaRPr lang="en-US" sz="1800" dirty="0"/>
          </a:p>
        </p:txBody>
      </p:sp>
      <p:sp>
        <p:nvSpPr>
          <p:cNvPr id="210990" name="Text Box 46"/>
          <p:cNvSpPr txBox="1">
            <a:spLocks noChangeArrowheads="1"/>
          </p:cNvSpPr>
          <p:nvPr/>
        </p:nvSpPr>
        <p:spPr bwMode="auto">
          <a:xfrm>
            <a:off x="529617" y="2876351"/>
            <a:ext cx="2308225" cy="171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02870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3:  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>
                <a:latin typeface="Arial"/>
                <a:cs typeface="Arial"/>
              </a:rPr>
              <a:t>The shift causes price to fall </a:t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>
                <a:latin typeface="Arial"/>
                <a:cs typeface="Arial"/>
              </a:rPr>
              <a:t>and quantity to </a:t>
            </a:r>
            <a:r>
              <a:rPr lang="en-US" sz="1875" dirty="0" smtClean="0">
                <a:latin typeface="Arial"/>
                <a:cs typeface="Arial"/>
              </a:rPr>
              <a:t>fall</a:t>
            </a:r>
            <a:endParaRPr lang="en-US" sz="1875" dirty="0">
              <a:latin typeface="Arial"/>
              <a:cs typeface="Arial"/>
            </a:endParaRPr>
          </a:p>
        </p:txBody>
      </p:sp>
      <p:pic>
        <p:nvPicPr>
          <p:cNvPr id="8603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0" y="1084263"/>
            <a:ext cx="1485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itle 1"/>
          <p:cNvSpPr txBox="1">
            <a:spLocks/>
          </p:cNvSpPr>
          <p:nvPr/>
        </p:nvSpPr>
        <p:spPr>
          <a:xfrm>
            <a:off x="609600" y="292100"/>
            <a:ext cx="10972800" cy="13843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r>
              <a:rPr lang="en-US" sz="3600" dirty="0"/>
              <a:t>What would be the effect of tax relief </a:t>
            </a:r>
            <a:r>
              <a:rPr lang="en-US" sz="3600" dirty="0" smtClean="0"/>
              <a:t>to tenants on </a:t>
            </a:r>
            <a:r>
              <a:rPr lang="en-US" sz="3600" dirty="0"/>
              <a:t>rented accommodation?</a:t>
            </a:r>
          </a:p>
        </p:txBody>
      </p:sp>
    </p:spTree>
    <p:extLst>
      <p:ext uri="{BB962C8B-B14F-4D97-AF65-F5344CB8AC3E}">
        <p14:creationId xmlns:p14="http://schemas.microsoft.com/office/powerpoint/2010/main" val="418428390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0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0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0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0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0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0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0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0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0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10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0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0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88" grpId="0" build="p"/>
      <p:bldP spid="210991" grpId="0" animBg="1"/>
      <p:bldP spid="210989" grpId="0" build="p"/>
      <p:bldP spid="210992" grpId="0" animBg="1"/>
      <p:bldP spid="210987" grpId="0" build="p" bldLvl="5"/>
      <p:bldP spid="21099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8" name="Group 2"/>
          <p:cNvGrpSpPr>
            <a:grpSpLocks/>
          </p:cNvGrpSpPr>
          <p:nvPr/>
        </p:nvGrpSpPr>
        <p:grpSpPr bwMode="auto">
          <a:xfrm>
            <a:off x="2204042" y="1957528"/>
            <a:ext cx="4250939" cy="3878216"/>
            <a:chOff x="176" y="910"/>
            <a:chExt cx="3570" cy="3258"/>
          </a:xfrm>
        </p:grpSpPr>
        <p:graphicFrame>
          <p:nvGraphicFramePr>
            <p:cNvPr id="65571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4871334"/>
                </p:ext>
              </p:extLst>
            </p:nvPr>
          </p:nvGraphicFramePr>
          <p:xfrm>
            <a:off x="176" y="910"/>
            <a:ext cx="3570" cy="3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5" name="Worksheet" r:id="rId4" imgW="6010297" imgH="5486519" progId="Excel.Sheet.8">
                    <p:embed/>
                  </p:oleObj>
                </mc:Choice>
                <mc:Fallback>
                  <p:oleObj name="Worksheet" r:id="rId4" imgW="6010297" imgH="5486519" progId="Excel.Sheet.8">
                    <p:embed/>
                    <p:pic>
                      <p:nvPicPr>
                        <p:cNvPr id="65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" y="910"/>
                          <a:ext cx="3570" cy="3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81" name="Text Box 4"/>
            <p:cNvSpPr txBox="1">
              <a:spLocks noChangeArrowheads="1"/>
            </p:cNvSpPr>
            <p:nvPr/>
          </p:nvSpPr>
          <p:spPr bwMode="auto">
            <a:xfrm>
              <a:off x="666" y="1015"/>
              <a:ext cx="261" cy="32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P</a:t>
              </a:r>
            </a:p>
          </p:txBody>
        </p:sp>
        <p:sp>
          <p:nvSpPr>
            <p:cNvPr id="10282" name="Text Box 5"/>
            <p:cNvSpPr txBox="1">
              <a:spLocks noChangeArrowheads="1"/>
            </p:cNvSpPr>
            <p:nvPr/>
          </p:nvSpPr>
          <p:spPr bwMode="auto">
            <a:xfrm>
              <a:off x="3375" y="3451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Q</a:t>
              </a:r>
            </a:p>
          </p:txBody>
        </p:sp>
      </p:grpSp>
      <p:sp>
        <p:nvSpPr>
          <p:cNvPr id="65539" name="Line 6"/>
          <p:cNvSpPr>
            <a:spLocks noChangeShapeType="1"/>
          </p:cNvSpPr>
          <p:nvPr/>
        </p:nvSpPr>
        <p:spPr bwMode="auto">
          <a:xfrm>
            <a:off x="3439955" y="4398230"/>
            <a:ext cx="1510138" cy="1"/>
          </a:xfrm>
          <a:prstGeom prst="line">
            <a:avLst/>
          </a:prstGeom>
          <a:noFill/>
          <a:ln w="12700">
            <a:solidFill>
              <a:srgbClr val="B2B2B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grpSp>
        <p:nvGrpSpPr>
          <p:cNvPr id="65540" name="Group 7"/>
          <p:cNvGrpSpPr>
            <a:grpSpLocks/>
          </p:cNvGrpSpPr>
          <p:nvPr/>
        </p:nvGrpSpPr>
        <p:grpSpPr bwMode="auto">
          <a:xfrm>
            <a:off x="4144400" y="2381126"/>
            <a:ext cx="1153914" cy="2868108"/>
            <a:chOff x="1139" y="1226"/>
            <a:chExt cx="1324" cy="2306"/>
          </a:xfrm>
        </p:grpSpPr>
        <p:sp>
          <p:nvSpPr>
            <p:cNvPr id="65569" name="Line 8"/>
            <p:cNvSpPr>
              <a:spLocks noChangeShapeType="1"/>
            </p:cNvSpPr>
            <p:nvPr/>
          </p:nvSpPr>
          <p:spPr bwMode="auto">
            <a:xfrm>
              <a:off x="1151" y="1252"/>
              <a:ext cx="1312" cy="2280"/>
            </a:xfrm>
            <a:prstGeom prst="line">
              <a:avLst/>
            </a:prstGeom>
            <a:noFill/>
            <a:ln w="508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0280" name="Text Box 9"/>
            <p:cNvSpPr txBox="1">
              <a:spLocks noChangeArrowheads="1"/>
            </p:cNvSpPr>
            <p:nvPr/>
          </p:nvSpPr>
          <p:spPr bwMode="auto">
            <a:xfrm>
              <a:off x="1139" y="1226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D</a:t>
              </a:r>
            </a:p>
          </p:txBody>
        </p:sp>
      </p:grpSp>
      <p:grpSp>
        <p:nvGrpSpPr>
          <p:cNvPr id="65541" name="Group 10"/>
          <p:cNvGrpSpPr>
            <a:grpSpLocks/>
          </p:cNvGrpSpPr>
          <p:nvPr/>
        </p:nvGrpSpPr>
        <p:grpSpPr bwMode="auto">
          <a:xfrm>
            <a:off x="4077630" y="2398873"/>
            <a:ext cx="926349" cy="2721312"/>
            <a:chOff x="836" y="1225"/>
            <a:chExt cx="2252" cy="2309"/>
          </a:xfrm>
        </p:grpSpPr>
        <p:sp>
          <p:nvSpPr>
            <p:cNvPr id="65567" name="Line 11"/>
            <p:cNvSpPr>
              <a:spLocks noChangeShapeType="1"/>
            </p:cNvSpPr>
            <p:nvPr/>
          </p:nvSpPr>
          <p:spPr bwMode="auto">
            <a:xfrm flipH="1">
              <a:off x="836" y="1326"/>
              <a:ext cx="2064" cy="2208"/>
            </a:xfrm>
            <a:prstGeom prst="line">
              <a:avLst/>
            </a:prstGeom>
            <a:noFill/>
            <a:ln w="508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0278" name="Text Box 12"/>
            <p:cNvSpPr txBox="1">
              <a:spLocks noChangeArrowheads="1"/>
            </p:cNvSpPr>
            <p:nvPr/>
          </p:nvSpPr>
          <p:spPr bwMode="auto">
            <a:xfrm>
              <a:off x="2684" y="1225"/>
              <a:ext cx="404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 dirty="0">
                  <a:latin typeface="Arial"/>
                  <a:cs typeface="Arial"/>
                </a:rPr>
                <a:t>S</a:t>
              </a:r>
            </a:p>
          </p:txBody>
        </p:sp>
      </p:grpSp>
      <p:sp>
        <p:nvSpPr>
          <p:cNvPr id="65543" name="Line 15"/>
          <p:cNvSpPr>
            <a:spLocks noChangeShapeType="1"/>
          </p:cNvSpPr>
          <p:nvPr/>
        </p:nvSpPr>
        <p:spPr bwMode="auto">
          <a:xfrm>
            <a:off x="4325939" y="4421736"/>
            <a:ext cx="0" cy="827498"/>
          </a:xfrm>
          <a:prstGeom prst="line">
            <a:avLst/>
          </a:prstGeom>
          <a:noFill/>
          <a:ln w="12700">
            <a:solidFill>
              <a:srgbClr val="B2B2B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65544" name="Oval 16"/>
          <p:cNvSpPr>
            <a:spLocks noChangeArrowheads="1"/>
          </p:cNvSpPr>
          <p:nvPr/>
        </p:nvSpPr>
        <p:spPr bwMode="auto">
          <a:xfrm>
            <a:off x="4263364" y="4337804"/>
            <a:ext cx="104775" cy="103188"/>
          </a:xfrm>
          <a:prstGeom prst="ellipse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545" name="Line 17"/>
          <p:cNvSpPr>
            <a:spLocks noChangeShapeType="1"/>
          </p:cNvSpPr>
          <p:nvPr/>
        </p:nvSpPr>
        <p:spPr bwMode="auto">
          <a:xfrm flipH="1">
            <a:off x="4931786" y="4421736"/>
            <a:ext cx="28252" cy="812907"/>
          </a:xfrm>
          <a:prstGeom prst="line">
            <a:avLst/>
          </a:prstGeom>
          <a:noFill/>
          <a:ln w="12700">
            <a:solidFill>
              <a:srgbClr val="B2B2B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65546" name="Oval 18"/>
          <p:cNvSpPr>
            <a:spLocks noChangeArrowheads="1"/>
          </p:cNvSpPr>
          <p:nvPr/>
        </p:nvSpPr>
        <p:spPr bwMode="auto">
          <a:xfrm>
            <a:off x="4907893" y="4324112"/>
            <a:ext cx="104775" cy="103188"/>
          </a:xfrm>
          <a:prstGeom prst="ellipse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547" name="AutoShape 19"/>
          <p:cNvSpPr>
            <a:spLocks/>
          </p:cNvSpPr>
          <p:nvPr/>
        </p:nvSpPr>
        <p:spPr bwMode="auto">
          <a:xfrm rot="5400000" flipH="1" flipV="1">
            <a:off x="4532638" y="4515803"/>
            <a:ext cx="233648" cy="601268"/>
          </a:xfrm>
          <a:prstGeom prst="leftBrace">
            <a:avLst>
              <a:gd name="adj1" fmla="val 64904"/>
              <a:gd name="adj2" fmla="val 50000"/>
            </a:avLst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756" name="Text Box 20"/>
          <p:cNvSpPr txBox="1">
            <a:spLocks noChangeArrowheads="1"/>
          </p:cNvSpPr>
          <p:nvPr/>
        </p:nvSpPr>
        <p:spPr bwMode="auto">
          <a:xfrm>
            <a:off x="7352901" y="2306028"/>
            <a:ext cx="2976563" cy="339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950" dirty="0" smtClean="0">
                <a:latin typeface="Arial"/>
                <a:cs typeface="Arial"/>
              </a:rPr>
              <a:t>A price </a:t>
            </a:r>
            <a:r>
              <a:rPr lang="en-US" sz="1950" dirty="0" smtClean="0">
                <a:latin typeface="Arial"/>
                <a:cs typeface="Arial"/>
              </a:rPr>
              <a:t>ceiling</a:t>
            </a:r>
            <a:r>
              <a:rPr lang="en-US" sz="1950" dirty="0" smtClean="0">
                <a:latin typeface="Arial"/>
                <a:cs typeface="Arial"/>
              </a:rPr>
              <a:t> </a:t>
            </a:r>
            <a:r>
              <a:rPr lang="en-US" sz="1950" dirty="0" smtClean="0">
                <a:latin typeface="Arial"/>
                <a:cs typeface="Arial"/>
              </a:rPr>
              <a:t>is a legal </a:t>
            </a:r>
            <a:r>
              <a:rPr lang="en-US" sz="1950" dirty="0" smtClean="0">
                <a:latin typeface="Arial"/>
                <a:cs typeface="Arial"/>
              </a:rPr>
              <a:t>maximum </a:t>
            </a:r>
            <a:r>
              <a:rPr lang="en-US" sz="1950" dirty="0" smtClean="0">
                <a:latin typeface="Arial"/>
                <a:cs typeface="Arial"/>
              </a:rPr>
              <a:t>price at which the good can be sold.</a:t>
            </a:r>
          </a:p>
          <a:p>
            <a:pPr>
              <a:spcBef>
                <a:spcPct val="50000"/>
              </a:spcBef>
              <a:defRPr/>
            </a:pPr>
            <a:r>
              <a:rPr lang="en-US" sz="1950" dirty="0" smtClean="0">
                <a:latin typeface="Arial"/>
                <a:cs typeface="Arial"/>
              </a:rPr>
              <a:t>This affects the price of the good. This means a movement along the curves</a:t>
            </a:r>
          </a:p>
          <a:p>
            <a:pPr>
              <a:spcBef>
                <a:spcPct val="50000"/>
              </a:spcBef>
              <a:defRPr/>
            </a:pPr>
            <a:r>
              <a:rPr lang="en-US" sz="1950" dirty="0" smtClean="0">
                <a:latin typeface="Arial"/>
                <a:cs typeface="Arial"/>
              </a:rPr>
              <a:t>A price </a:t>
            </a:r>
            <a:r>
              <a:rPr lang="en-US" sz="1950" dirty="0" smtClean="0">
                <a:latin typeface="Arial"/>
                <a:cs typeface="Arial"/>
              </a:rPr>
              <a:t>ceiling</a:t>
            </a:r>
            <a:r>
              <a:rPr lang="en-US" sz="1950" dirty="0" smtClean="0">
                <a:latin typeface="Arial"/>
                <a:cs typeface="Arial"/>
              </a:rPr>
              <a:t> </a:t>
            </a:r>
            <a:r>
              <a:rPr lang="en-US" sz="1950" dirty="0" smtClean="0">
                <a:latin typeface="Arial"/>
                <a:cs typeface="Arial"/>
              </a:rPr>
              <a:t>will lead to excess </a:t>
            </a:r>
            <a:r>
              <a:rPr lang="en-US" sz="1950" dirty="0" smtClean="0">
                <a:latin typeface="Arial"/>
                <a:cs typeface="Arial"/>
              </a:rPr>
              <a:t>demand</a:t>
            </a:r>
            <a:r>
              <a:rPr lang="en-US" sz="1950" dirty="0" smtClean="0">
                <a:latin typeface="Arial"/>
                <a:cs typeface="Arial"/>
              </a:rPr>
              <a:t> </a:t>
            </a:r>
            <a:r>
              <a:rPr lang="en-US" sz="1950" dirty="0" smtClean="0">
                <a:latin typeface="Arial"/>
                <a:cs typeface="Arial"/>
              </a:rPr>
              <a:t>(in this case of </a:t>
            </a:r>
            <a:r>
              <a:rPr lang="en-US" sz="1950" dirty="0" smtClean="0">
                <a:latin typeface="Arial"/>
                <a:cs typeface="Arial"/>
              </a:rPr>
              <a:t>8)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65565" name="Line 23"/>
          <p:cNvSpPr>
            <a:spLocks noChangeShapeType="1"/>
          </p:cNvSpPr>
          <p:nvPr/>
        </p:nvSpPr>
        <p:spPr bwMode="auto">
          <a:xfrm flipH="1" flipV="1">
            <a:off x="3674899" y="4434480"/>
            <a:ext cx="1383" cy="369094"/>
          </a:xfrm>
          <a:prstGeom prst="line">
            <a:avLst/>
          </a:prstGeom>
          <a:noFill/>
          <a:ln w="57150">
            <a:solidFill>
              <a:srgbClr val="99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10268" name="Text Box 37"/>
          <p:cNvSpPr txBox="1">
            <a:spLocks noChangeArrowheads="1"/>
          </p:cNvSpPr>
          <p:nvPr/>
        </p:nvSpPr>
        <p:spPr bwMode="auto">
          <a:xfrm>
            <a:off x="4049568" y="5904705"/>
            <a:ext cx="1125538" cy="39322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950" b="1" i="1" dirty="0" smtClean="0">
                <a:solidFill>
                  <a:srgbClr val="FF0000"/>
                </a:solidFill>
                <a:latin typeface="Arial"/>
                <a:cs typeface="Arial"/>
              </a:rPr>
              <a:t>Queue</a:t>
            </a:r>
            <a:endParaRPr lang="en-US" sz="1950" b="1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264" name="FlagCount" hidden="1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8858250" y="1047751"/>
            <a:ext cx="285750" cy="238125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050" b="1">
                <a:cs typeface="Arial" charset="0"/>
              </a:rPr>
              <a:t>0</a:t>
            </a:r>
          </a:p>
        </p:txBody>
      </p:sp>
      <p:pic>
        <p:nvPicPr>
          <p:cNvPr id="65554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344" y="963613"/>
            <a:ext cx="1485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5"/>
          <p:cNvSpPr txBox="1">
            <a:spLocks noChangeArrowheads="1"/>
          </p:cNvSpPr>
          <p:nvPr/>
        </p:nvSpPr>
        <p:spPr bwMode="auto">
          <a:xfrm>
            <a:off x="891697" y="548982"/>
            <a:ext cx="10243038" cy="743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sz="3600" dirty="0"/>
              <a:t>What would be the effect of a ceiling on house prices?</a:t>
            </a:r>
          </a:p>
        </p:txBody>
      </p:sp>
      <p:sp>
        <p:nvSpPr>
          <p:cNvPr id="39" name="Line 26"/>
          <p:cNvSpPr>
            <a:spLocks noChangeShapeType="1"/>
          </p:cNvSpPr>
          <p:nvPr/>
        </p:nvSpPr>
        <p:spPr bwMode="auto">
          <a:xfrm>
            <a:off x="3439955" y="3462221"/>
            <a:ext cx="1173972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40" name="Line 28"/>
          <p:cNvSpPr>
            <a:spLocks noChangeShapeType="1"/>
          </p:cNvSpPr>
          <p:nvPr/>
        </p:nvSpPr>
        <p:spPr bwMode="auto">
          <a:xfrm>
            <a:off x="4612337" y="3462221"/>
            <a:ext cx="12048" cy="1819351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28" name="Oval 18"/>
          <p:cNvSpPr>
            <a:spLocks noChangeArrowheads="1"/>
          </p:cNvSpPr>
          <p:nvPr/>
        </p:nvSpPr>
        <p:spPr bwMode="auto">
          <a:xfrm>
            <a:off x="4559949" y="3433542"/>
            <a:ext cx="104775" cy="103188"/>
          </a:xfrm>
          <a:prstGeom prst="ellipse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59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88" name="Text Box 44"/>
          <p:cNvSpPr txBox="1">
            <a:spLocks noChangeArrowheads="1"/>
          </p:cNvSpPr>
          <p:nvPr/>
        </p:nvSpPr>
        <p:spPr bwMode="auto">
          <a:xfrm>
            <a:off x="2995614" y="2493964"/>
            <a:ext cx="2466975" cy="322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1:  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Does this effect supply or demand? Answer: </a:t>
            </a:r>
            <a:r>
              <a:rPr lang="en-US" sz="1875" b="1" i="1" dirty="0" smtClean="0">
                <a:latin typeface="Arial"/>
                <a:cs typeface="Arial"/>
              </a:rPr>
              <a:t>Supply</a:t>
            </a:r>
            <a:endParaRPr lang="en-US" sz="1875" dirty="0">
              <a:latin typeface="Arial"/>
              <a:cs typeface="Arial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Which variable does it affect? Answer: </a:t>
            </a:r>
            <a:r>
              <a:rPr lang="en-US" sz="1875" b="1" i="1" dirty="0" smtClean="0">
                <a:latin typeface="Arial"/>
                <a:cs typeface="Arial"/>
              </a:rPr>
              <a:t>Costs (C)</a:t>
            </a:r>
            <a:r>
              <a:rPr lang="en-US" sz="1875" dirty="0" smtClean="0">
                <a:latin typeface="Arial"/>
                <a:cs typeface="Arial"/>
              </a:rPr>
              <a:t> </a:t>
            </a:r>
            <a:endParaRPr lang="en-US" sz="1875" dirty="0">
              <a:latin typeface="Arial"/>
              <a:cs typeface="Arial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Is it a shift or movement? Answer</a:t>
            </a:r>
            <a:r>
              <a:rPr lang="en-US" sz="1875" dirty="0">
                <a:latin typeface="Arial"/>
                <a:cs typeface="Arial"/>
              </a:rPr>
              <a:t>: </a:t>
            </a:r>
            <a:r>
              <a:rPr lang="en-US" sz="1875" b="1" i="1" dirty="0" smtClean="0">
                <a:latin typeface="Arial"/>
                <a:cs typeface="Arial"/>
              </a:rPr>
              <a:t>Shift</a:t>
            </a:r>
            <a:endParaRPr lang="en-US" sz="1875" dirty="0">
              <a:latin typeface="Arial"/>
              <a:cs typeface="Arial"/>
            </a:endParaRPr>
          </a:p>
        </p:txBody>
      </p:sp>
      <p:sp>
        <p:nvSpPr>
          <p:cNvPr id="210991" name="Rectangle 47"/>
          <p:cNvSpPr>
            <a:spLocks noChangeArrowheads="1"/>
          </p:cNvSpPr>
          <p:nvPr/>
        </p:nvSpPr>
        <p:spPr bwMode="auto">
          <a:xfrm>
            <a:off x="9227082" y="2321720"/>
            <a:ext cx="2525713" cy="339985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989" name="Text Box 45"/>
          <p:cNvSpPr txBox="1">
            <a:spLocks noChangeArrowheads="1"/>
          </p:cNvSpPr>
          <p:nvPr/>
        </p:nvSpPr>
        <p:spPr bwMode="auto">
          <a:xfrm>
            <a:off x="9453959" y="2378870"/>
            <a:ext cx="2400300" cy="321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02870"/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2:  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Does the supply curve shift left/right? Answer: </a:t>
            </a:r>
            <a:r>
              <a:rPr lang="en-US" sz="1875" b="1" i="1" dirty="0" smtClean="0">
                <a:latin typeface="Arial"/>
                <a:cs typeface="Arial"/>
              </a:rPr>
              <a:t>Supply curve</a:t>
            </a:r>
            <a:r>
              <a:rPr lang="en-US" sz="1875" dirty="0" smtClean="0">
                <a:latin typeface="Arial"/>
                <a:cs typeface="Arial"/>
              </a:rPr>
              <a:t> </a:t>
            </a:r>
            <a:r>
              <a:rPr lang="en-US" sz="1875" dirty="0">
                <a:latin typeface="Arial"/>
                <a:cs typeface="Arial"/>
              </a:rPr>
              <a:t>shifts </a:t>
            </a:r>
            <a:r>
              <a:rPr lang="en-US" sz="1875" u="sng" dirty="0" smtClean="0">
                <a:latin typeface="Arial"/>
                <a:cs typeface="Arial"/>
              </a:rPr>
              <a:t>right</a:t>
            </a:r>
            <a:r>
              <a:rPr lang="en-US" sz="1875" dirty="0">
                <a:latin typeface="Arial"/>
                <a:cs typeface="Arial"/>
              </a:rPr>
              <a:t/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 smtClean="0">
                <a:latin typeface="Arial"/>
                <a:cs typeface="Arial"/>
              </a:rPr>
              <a:t>(Because the event </a:t>
            </a:r>
            <a:r>
              <a:rPr lang="en-US" sz="1875" dirty="0">
                <a:latin typeface="Arial"/>
                <a:cs typeface="Arial"/>
              </a:rPr>
              <a:t>reduces cost, </a:t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 smtClean="0">
                <a:latin typeface="Arial"/>
                <a:cs typeface="Arial"/>
              </a:rPr>
              <a:t>making </a:t>
            </a:r>
            <a:r>
              <a:rPr lang="en-US" sz="1875" dirty="0">
                <a:latin typeface="Arial"/>
                <a:cs typeface="Arial"/>
              </a:rPr>
              <a:t>production more profitable at any given price. </a:t>
            </a:r>
          </a:p>
        </p:txBody>
      </p:sp>
      <p:sp>
        <p:nvSpPr>
          <p:cNvPr id="210992" name="Rectangle 48"/>
          <p:cNvSpPr>
            <a:spLocks noChangeArrowheads="1"/>
          </p:cNvSpPr>
          <p:nvPr/>
        </p:nvSpPr>
        <p:spPr bwMode="auto">
          <a:xfrm>
            <a:off x="438732" y="2927042"/>
            <a:ext cx="2339975" cy="15636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023" name="Group 4"/>
          <p:cNvGrpSpPr>
            <a:grpSpLocks/>
          </p:cNvGrpSpPr>
          <p:nvPr/>
        </p:nvGrpSpPr>
        <p:grpSpPr bwMode="auto">
          <a:xfrm>
            <a:off x="5737226" y="1741489"/>
            <a:ext cx="3317875" cy="3106737"/>
            <a:chOff x="2579" y="785"/>
            <a:chExt cx="2786" cy="2441"/>
          </a:xfrm>
        </p:grpSpPr>
        <p:grpSp>
          <p:nvGrpSpPr>
            <p:cNvPr id="86049" name="Group 5"/>
            <p:cNvGrpSpPr>
              <a:grpSpLocks/>
            </p:cNvGrpSpPr>
            <p:nvPr/>
          </p:nvGrpSpPr>
          <p:grpSpPr bwMode="auto">
            <a:xfrm>
              <a:off x="2697" y="1037"/>
              <a:ext cx="2409" cy="2049"/>
              <a:chOff x="1098" y="1361"/>
              <a:chExt cx="2116" cy="2027"/>
            </a:xfrm>
          </p:grpSpPr>
          <p:sp>
            <p:nvSpPr>
              <p:cNvPr id="86052" name="Line 6"/>
              <p:cNvSpPr>
                <a:spLocks noChangeShapeType="1"/>
              </p:cNvSpPr>
              <p:nvPr/>
            </p:nvSpPr>
            <p:spPr bwMode="auto">
              <a:xfrm>
                <a:off x="1102" y="1361"/>
                <a:ext cx="0" cy="20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86053" name="Line 7"/>
              <p:cNvSpPr>
                <a:spLocks noChangeShapeType="1"/>
              </p:cNvSpPr>
              <p:nvPr/>
            </p:nvSpPr>
            <p:spPr bwMode="auto">
              <a:xfrm>
                <a:off x="1098" y="3388"/>
                <a:ext cx="21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</p:grpSp>
        <p:sp>
          <p:nvSpPr>
            <p:cNvPr id="86050" name="Text Box 8"/>
            <p:cNvSpPr txBox="1">
              <a:spLocks noChangeArrowheads="1"/>
            </p:cNvSpPr>
            <p:nvPr/>
          </p:nvSpPr>
          <p:spPr bwMode="auto">
            <a:xfrm>
              <a:off x="2579" y="785"/>
              <a:ext cx="267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86051" name="Text Box 9"/>
            <p:cNvSpPr txBox="1">
              <a:spLocks noChangeArrowheads="1"/>
            </p:cNvSpPr>
            <p:nvPr/>
          </p:nvSpPr>
          <p:spPr bwMode="auto">
            <a:xfrm>
              <a:off x="5075" y="2936"/>
              <a:ext cx="290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</a:p>
          </p:txBody>
        </p:sp>
      </p:grpSp>
      <p:grpSp>
        <p:nvGrpSpPr>
          <p:cNvPr id="86024" name="Group 10"/>
          <p:cNvGrpSpPr>
            <a:grpSpLocks/>
          </p:cNvGrpSpPr>
          <p:nvPr/>
        </p:nvGrpSpPr>
        <p:grpSpPr bwMode="auto">
          <a:xfrm>
            <a:off x="6789429" y="1985112"/>
            <a:ext cx="1267476" cy="2543597"/>
            <a:chOff x="3462" y="947"/>
            <a:chExt cx="1065" cy="2136"/>
          </a:xfrm>
        </p:grpSpPr>
        <p:sp>
          <p:nvSpPr>
            <p:cNvPr id="86047" name="Line 11"/>
            <p:cNvSpPr>
              <a:spLocks noChangeShapeType="1"/>
            </p:cNvSpPr>
            <p:nvPr/>
          </p:nvSpPr>
          <p:spPr bwMode="auto">
            <a:xfrm>
              <a:off x="3462" y="947"/>
              <a:ext cx="651" cy="1873"/>
            </a:xfrm>
            <a:prstGeom prst="line">
              <a:avLst/>
            </a:prstGeom>
            <a:noFill/>
            <a:ln w="381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8" name="Text Box 12"/>
            <p:cNvSpPr txBox="1">
              <a:spLocks noChangeArrowheads="1"/>
            </p:cNvSpPr>
            <p:nvPr/>
          </p:nvSpPr>
          <p:spPr bwMode="auto">
            <a:xfrm>
              <a:off x="4072" y="2773"/>
              <a:ext cx="45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alt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86025" name="Group 13"/>
          <p:cNvGrpSpPr>
            <a:grpSpLocks/>
          </p:cNvGrpSpPr>
          <p:nvPr/>
        </p:nvGrpSpPr>
        <p:grpSpPr bwMode="auto">
          <a:xfrm>
            <a:off x="6318251" y="2076451"/>
            <a:ext cx="1450975" cy="2176463"/>
            <a:chOff x="3067" y="1024"/>
            <a:chExt cx="1218" cy="1828"/>
          </a:xfrm>
        </p:grpSpPr>
        <p:sp>
          <p:nvSpPr>
            <p:cNvPr id="86045" name="Line 14"/>
            <p:cNvSpPr>
              <a:spLocks noChangeShapeType="1"/>
            </p:cNvSpPr>
            <p:nvPr/>
          </p:nvSpPr>
          <p:spPr bwMode="auto">
            <a:xfrm flipV="1">
              <a:off x="3067" y="1278"/>
              <a:ext cx="949" cy="1574"/>
            </a:xfrm>
            <a:prstGeom prst="line">
              <a:avLst/>
            </a:prstGeom>
            <a:noFill/>
            <a:ln w="381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6" name="Text Box 15"/>
            <p:cNvSpPr txBox="1">
              <a:spLocks noChangeArrowheads="1"/>
            </p:cNvSpPr>
            <p:nvPr/>
          </p:nvSpPr>
          <p:spPr bwMode="auto">
            <a:xfrm>
              <a:off x="3920" y="1024"/>
              <a:ext cx="36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baseline="-2500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86026" name="Group 16"/>
          <p:cNvGrpSpPr>
            <a:grpSpLocks/>
          </p:cNvGrpSpPr>
          <p:nvPr/>
        </p:nvGrpSpPr>
        <p:grpSpPr bwMode="auto">
          <a:xfrm>
            <a:off x="5517741" y="2805237"/>
            <a:ext cx="1707042" cy="2196011"/>
            <a:chOff x="2383" y="1976"/>
            <a:chExt cx="1433" cy="1844"/>
          </a:xfrm>
        </p:grpSpPr>
        <p:sp>
          <p:nvSpPr>
            <p:cNvPr id="86043" name="Line 20"/>
            <p:cNvSpPr>
              <a:spLocks noChangeShapeType="1"/>
            </p:cNvSpPr>
            <p:nvPr/>
          </p:nvSpPr>
          <p:spPr bwMode="auto">
            <a:xfrm flipH="1">
              <a:off x="3695" y="2090"/>
              <a:ext cx="16" cy="1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2" name="Line 19"/>
            <p:cNvSpPr>
              <a:spLocks noChangeShapeType="1"/>
            </p:cNvSpPr>
            <p:nvPr/>
          </p:nvSpPr>
          <p:spPr bwMode="auto">
            <a:xfrm>
              <a:off x="2691" y="2093"/>
              <a:ext cx="10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0" name="Text Box 17"/>
            <p:cNvSpPr txBox="1">
              <a:spLocks noChangeArrowheads="1"/>
            </p:cNvSpPr>
            <p:nvPr/>
          </p:nvSpPr>
          <p:spPr bwMode="auto">
            <a:xfrm>
              <a:off x="2383" y="1976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en-US" b="1" baseline="-2500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6041" name="Oval 18"/>
            <p:cNvSpPr>
              <a:spLocks noChangeArrowheads="1"/>
            </p:cNvSpPr>
            <p:nvPr/>
          </p:nvSpPr>
          <p:spPr bwMode="auto">
            <a:xfrm>
              <a:off x="3689" y="2051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44" name="Text Box 21"/>
            <p:cNvSpPr txBox="1">
              <a:spLocks noChangeArrowheads="1"/>
            </p:cNvSpPr>
            <p:nvPr/>
          </p:nvSpPr>
          <p:spPr bwMode="auto">
            <a:xfrm>
              <a:off x="3508" y="3587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6858001" y="2082801"/>
            <a:ext cx="1450975" cy="2176463"/>
            <a:chOff x="3520" y="1029"/>
            <a:chExt cx="1218" cy="1828"/>
          </a:xfrm>
        </p:grpSpPr>
        <p:sp>
          <p:nvSpPr>
            <p:cNvPr id="86038" name="Line 29"/>
            <p:cNvSpPr>
              <a:spLocks noChangeShapeType="1"/>
            </p:cNvSpPr>
            <p:nvPr/>
          </p:nvSpPr>
          <p:spPr bwMode="auto">
            <a:xfrm flipV="1">
              <a:off x="3520" y="1283"/>
              <a:ext cx="949" cy="157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9" name="Text Box 30"/>
            <p:cNvSpPr txBox="1">
              <a:spLocks noChangeArrowheads="1"/>
            </p:cNvSpPr>
            <p:nvPr/>
          </p:nvSpPr>
          <p:spPr bwMode="auto">
            <a:xfrm>
              <a:off x="4373" y="1029"/>
              <a:ext cx="36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baseline="-2500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210979" name="Line 35"/>
          <p:cNvSpPr>
            <a:spLocks noChangeShapeType="1"/>
          </p:cNvSpPr>
          <p:nvPr/>
        </p:nvSpPr>
        <p:spPr bwMode="auto">
          <a:xfrm>
            <a:off x="7412039" y="2500313"/>
            <a:ext cx="484187" cy="0"/>
          </a:xfrm>
          <a:prstGeom prst="line">
            <a:avLst/>
          </a:prstGeom>
          <a:noFill/>
          <a:ln w="57150">
            <a:solidFill>
              <a:srgbClr val="A5002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grpSp>
        <p:nvGrpSpPr>
          <p:cNvPr id="8" name="Group 49"/>
          <p:cNvGrpSpPr>
            <a:grpSpLocks/>
          </p:cNvGrpSpPr>
          <p:nvPr/>
        </p:nvGrpSpPr>
        <p:grpSpPr bwMode="auto">
          <a:xfrm>
            <a:off x="5476158" y="3330735"/>
            <a:ext cx="2130481" cy="1678781"/>
            <a:chOff x="2223" y="2299"/>
            <a:chExt cx="1789" cy="1410"/>
          </a:xfrm>
        </p:grpSpPr>
        <p:sp>
          <p:nvSpPr>
            <p:cNvPr id="86033" name="Line 36"/>
            <p:cNvSpPr>
              <a:spLocks noChangeShapeType="1"/>
            </p:cNvSpPr>
            <p:nvPr/>
          </p:nvSpPr>
          <p:spPr bwMode="auto">
            <a:xfrm flipH="1">
              <a:off x="2574" y="2417"/>
              <a:ext cx="1212" cy="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4" name="Line 37"/>
            <p:cNvSpPr>
              <a:spLocks noChangeShapeType="1"/>
            </p:cNvSpPr>
            <p:nvPr/>
          </p:nvSpPr>
          <p:spPr bwMode="auto">
            <a:xfrm>
              <a:off x="3789" y="2417"/>
              <a:ext cx="2" cy="10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5" name="Text Box 38"/>
            <p:cNvSpPr txBox="1">
              <a:spLocks noChangeArrowheads="1"/>
            </p:cNvSpPr>
            <p:nvPr/>
          </p:nvSpPr>
          <p:spPr bwMode="auto">
            <a:xfrm>
              <a:off x="2223" y="2299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6036" name="Oval 39"/>
            <p:cNvSpPr>
              <a:spLocks noChangeArrowheads="1"/>
            </p:cNvSpPr>
            <p:nvPr/>
          </p:nvSpPr>
          <p:spPr bwMode="auto">
            <a:xfrm>
              <a:off x="3742" y="2372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37" name="Text Box 40"/>
            <p:cNvSpPr txBox="1">
              <a:spLocks noChangeArrowheads="1"/>
            </p:cNvSpPr>
            <p:nvPr/>
          </p:nvSpPr>
          <p:spPr bwMode="auto">
            <a:xfrm>
              <a:off x="3704" y="3476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210987" name="Rectangle 43"/>
          <p:cNvSpPr>
            <a:spLocks noGrp="1" noChangeArrowheads="1"/>
          </p:cNvSpPr>
          <p:nvPr>
            <p:ph type="body" idx="4294967295"/>
          </p:nvPr>
        </p:nvSpPr>
        <p:spPr>
          <a:xfrm>
            <a:off x="2992438" y="1516063"/>
            <a:ext cx="2735262" cy="92075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1800" b="1" dirty="0"/>
              <a:t>EVENT:</a:t>
            </a:r>
            <a:r>
              <a:rPr lang="en-US" sz="1800" dirty="0"/>
              <a:t> </a:t>
            </a:r>
            <a:r>
              <a:rPr lang="en-US" sz="1800" dirty="0" smtClean="0"/>
              <a:t>An increase in the amount of land zoned for housing</a:t>
            </a:r>
            <a:endParaRPr lang="en-US" sz="1800" dirty="0"/>
          </a:p>
        </p:txBody>
      </p:sp>
      <p:sp>
        <p:nvSpPr>
          <p:cNvPr id="210990" name="Text Box 46"/>
          <p:cNvSpPr txBox="1">
            <a:spLocks noChangeArrowheads="1"/>
          </p:cNvSpPr>
          <p:nvPr/>
        </p:nvSpPr>
        <p:spPr bwMode="auto">
          <a:xfrm>
            <a:off x="529617" y="2876351"/>
            <a:ext cx="2308225" cy="171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02870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3:  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>
                <a:latin typeface="Arial"/>
                <a:cs typeface="Arial"/>
              </a:rPr>
              <a:t>The shift causes price to fall </a:t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>
                <a:latin typeface="Arial"/>
                <a:cs typeface="Arial"/>
              </a:rPr>
              <a:t>and quantity to rise.</a:t>
            </a:r>
          </a:p>
        </p:txBody>
      </p:sp>
      <p:pic>
        <p:nvPicPr>
          <p:cNvPr id="8603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0" y="1084263"/>
            <a:ext cx="1485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itle 1"/>
          <p:cNvSpPr txBox="1">
            <a:spLocks/>
          </p:cNvSpPr>
          <p:nvPr/>
        </p:nvSpPr>
        <p:spPr>
          <a:xfrm>
            <a:off x="609600" y="292100"/>
            <a:ext cx="10972800" cy="13843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r>
              <a:rPr lang="en-US" sz="3600" dirty="0"/>
              <a:t>What would be the effect of an increase in land zoned for housing?</a:t>
            </a:r>
          </a:p>
        </p:txBody>
      </p:sp>
    </p:spTree>
    <p:extLst>
      <p:ext uri="{BB962C8B-B14F-4D97-AF65-F5344CB8AC3E}">
        <p14:creationId xmlns:p14="http://schemas.microsoft.com/office/powerpoint/2010/main" val="152235755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0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0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0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0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0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0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0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0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0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10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0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0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88" grpId="0" build="p"/>
      <p:bldP spid="210991" grpId="0" animBg="1"/>
      <p:bldP spid="210989" grpId="0" build="p"/>
      <p:bldP spid="210992" grpId="0" animBg="1"/>
      <p:bldP spid="210987" grpId="0" build="p" bldLvl="5"/>
      <p:bldP spid="21099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1907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E" altLang="en-US" dirty="0" smtClean="0"/>
              <a:t>Microeconomics</a:t>
            </a:r>
            <a:endParaRPr lang="en-GB" altLang="en-US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E" altLang="en-US" dirty="0" smtClean="0"/>
              <a:t>Tutorial </a:t>
            </a:r>
            <a:r>
              <a:rPr lang="en-IE" altLang="en-US" dirty="0" smtClean="0"/>
              <a:t>2 </a:t>
            </a:r>
            <a:r>
              <a:rPr lang="en-IE" altLang="en-US" dirty="0" smtClean="0"/>
              <a:t>- </a:t>
            </a:r>
          </a:p>
          <a:p>
            <a:pPr eaLnBrk="1" hangingPunct="1">
              <a:defRPr/>
            </a:pPr>
            <a:r>
              <a:rPr lang="en-US" altLang="en-US" dirty="0" smtClean="0"/>
              <a:t>Supply &amp; Demand Exercises</a:t>
            </a:r>
          </a:p>
          <a:p>
            <a:pPr eaLnBrk="1" hangingPunct="1">
              <a:defRPr/>
            </a:pPr>
            <a:r>
              <a:rPr lang="en-US" altLang="en-US" dirty="0" smtClean="0"/>
              <a:t>The Market for </a:t>
            </a:r>
            <a:r>
              <a:rPr lang="en-US" altLang="en-US" dirty="0" smtClean="0"/>
              <a:t>Housing (Private)</a:t>
            </a:r>
            <a:endParaRPr lang="en-GB" altLang="en-US" dirty="0" smtClean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313174"/>
            <a:ext cx="1981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58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Questions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E" sz="2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 </a:t>
            </a:r>
            <a:r>
              <a:rPr lang="en-I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might a government intervene in this market</a:t>
            </a:r>
            <a:r>
              <a:rPr lang="en-IE" sz="2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IE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would be the effect of an increase in grants to homebuyers</a:t>
            </a:r>
            <a:r>
              <a:rPr lang="en-IE" sz="2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IE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would be the effect of a reduction in building workers’ wages</a:t>
            </a:r>
            <a:r>
              <a:rPr lang="en-IE" sz="2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IE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would be the effect of a more favourable tax treatment of builders’ profits</a:t>
            </a:r>
            <a:r>
              <a:rPr lang="en-IE" sz="2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IE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would be the effect of tax relief on rented accommodation</a:t>
            </a:r>
            <a:r>
              <a:rPr lang="en-IE" sz="2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IE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would be the effect of a ceiling on house prices</a:t>
            </a:r>
            <a:r>
              <a:rPr lang="en-IE" sz="2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IE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would be the effect of an increase in land zoned for housing</a:t>
            </a:r>
            <a:r>
              <a:rPr lang="en-IE" sz="2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IE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10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Why might a government intervene in this market?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Government sets the </a:t>
            </a:r>
            <a:r>
              <a:rPr lang="en-US" dirty="0" smtClean="0"/>
              <a:t>ground rules for markets to operate (Property Rights &amp; Contract Enforcement)</a:t>
            </a:r>
          </a:p>
          <a:p>
            <a:r>
              <a:rPr lang="en-US" dirty="0" smtClean="0"/>
              <a:t>Where the basic structures don’t work, we have what are called market failures</a:t>
            </a:r>
          </a:p>
          <a:p>
            <a:r>
              <a:rPr lang="en-US" dirty="0" smtClean="0"/>
              <a:t>The main market failures are: failure of competition, externalities, informational asymmetry, incomplete markets, public goods</a:t>
            </a:r>
          </a:p>
        </p:txBody>
      </p:sp>
    </p:spTree>
    <p:extLst>
      <p:ext uri="{BB962C8B-B14F-4D97-AF65-F5344CB8AC3E}">
        <p14:creationId xmlns:p14="http://schemas.microsoft.com/office/powerpoint/2010/main" val="75797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Why might a government intervene in this market?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Housing exhibits </a:t>
            </a:r>
            <a:r>
              <a:rPr lang="en-US" sz="2800" b="1" dirty="0" smtClean="0"/>
              <a:t>severe</a:t>
            </a:r>
            <a:r>
              <a:rPr lang="en-US" sz="2800" dirty="0" smtClean="0"/>
              <a:t> market failure in the following areas:</a:t>
            </a:r>
            <a:endParaRPr lang="en-US" sz="2800" dirty="0" smtClean="0"/>
          </a:p>
          <a:p>
            <a:r>
              <a:rPr lang="en-US" sz="2800" dirty="0" smtClean="0"/>
              <a:t>Externalities</a:t>
            </a:r>
          </a:p>
          <a:p>
            <a:pPr lvl="1"/>
            <a:r>
              <a:rPr lang="en-US" sz="2400" dirty="0" smtClean="0"/>
              <a:t>Planning</a:t>
            </a:r>
          </a:p>
          <a:p>
            <a:pPr lvl="1"/>
            <a:r>
              <a:rPr lang="en-US" sz="2400" dirty="0" smtClean="0"/>
              <a:t>Services</a:t>
            </a:r>
          </a:p>
          <a:p>
            <a:pPr lvl="2"/>
            <a:r>
              <a:rPr lang="en-US" sz="2000" dirty="0" smtClean="0"/>
              <a:t>Water, electricity, roads, schools, hospitals, etc.</a:t>
            </a:r>
            <a:endParaRPr lang="en-US" sz="2000" dirty="0" smtClean="0"/>
          </a:p>
          <a:p>
            <a:r>
              <a:rPr lang="en-US" sz="2800" dirty="0" smtClean="0"/>
              <a:t>Informational Asymmetry</a:t>
            </a:r>
          </a:p>
          <a:p>
            <a:pPr lvl="1"/>
            <a:r>
              <a:rPr lang="en-US" sz="2400" dirty="0" smtClean="0"/>
              <a:t>Quality</a:t>
            </a:r>
          </a:p>
          <a:p>
            <a:r>
              <a:rPr lang="en-US" sz="2800" dirty="0" smtClean="0"/>
              <a:t>Failure of Competition</a:t>
            </a:r>
          </a:p>
          <a:p>
            <a:r>
              <a:rPr lang="en-US" sz="2800" dirty="0" smtClean="0"/>
              <a:t>Equity (not strictly a market failure)</a:t>
            </a:r>
          </a:p>
        </p:txBody>
      </p:sp>
    </p:spTree>
    <p:extLst>
      <p:ext uri="{BB962C8B-B14F-4D97-AF65-F5344CB8AC3E}">
        <p14:creationId xmlns:p14="http://schemas.microsoft.com/office/powerpoint/2010/main" val="33590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What determines demand/supply?</a:t>
            </a:r>
            <a:endParaRPr lang="en-US" dirty="0"/>
          </a:p>
        </p:txBody>
      </p:sp>
      <p:sp>
        <p:nvSpPr>
          <p:cNvPr id="286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The quantity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demanded</a:t>
            </a:r>
            <a:r>
              <a:rPr lang="en-US" dirty="0" smtClean="0"/>
              <a:t> of a good (Q</a:t>
            </a:r>
            <a:r>
              <a:rPr lang="en-US" baseline="-38000" dirty="0" smtClean="0"/>
              <a:t>A</a:t>
            </a:r>
            <a:r>
              <a:rPr lang="en-US" baseline="30000" dirty="0" smtClean="0"/>
              <a:t>D</a:t>
            </a:r>
            <a:r>
              <a:rPr lang="en-US" dirty="0" smtClean="0"/>
              <a:t>) is determined by;</a:t>
            </a:r>
          </a:p>
          <a:p>
            <a:pPr lvl="1" eaLnBrk="1" hangingPunct="1">
              <a:defRPr/>
            </a:pPr>
            <a:r>
              <a:rPr lang="en-US" dirty="0" smtClean="0"/>
              <a:t>The (own) price of the good (P</a:t>
            </a:r>
            <a:r>
              <a:rPr lang="en-US" baseline="-25000" dirty="0" smtClean="0"/>
              <a:t>A</a:t>
            </a:r>
            <a:r>
              <a:rPr lang="en-US" dirty="0" smtClean="0"/>
              <a:t>) (</a:t>
            </a:r>
            <a:r>
              <a:rPr lang="en-US" dirty="0" smtClean="0">
                <a:solidFill>
                  <a:srgbClr val="FF0000"/>
                </a:solidFill>
              </a:rPr>
              <a:t>Movement</a:t>
            </a:r>
            <a:r>
              <a:rPr lang="en-US" dirty="0" smtClean="0"/>
              <a:t>)</a:t>
            </a:r>
          </a:p>
          <a:p>
            <a:pPr lvl="1" eaLnBrk="1" hangingPunct="1">
              <a:defRPr/>
            </a:pPr>
            <a:r>
              <a:rPr lang="en-US" dirty="0" smtClean="0"/>
              <a:t>The price of other goods (</a:t>
            </a:r>
            <a:r>
              <a:rPr lang="en-US" dirty="0" smtClean="0"/>
              <a:t>P</a:t>
            </a:r>
            <a:r>
              <a:rPr lang="en-US" baseline="-25000" dirty="0"/>
              <a:t>B</a:t>
            </a:r>
            <a:r>
              <a:rPr lang="en-US" baseline="-25000" dirty="0" smtClean="0"/>
              <a:t>-Z</a:t>
            </a:r>
            <a:r>
              <a:rPr lang="en-US" dirty="0" smtClean="0"/>
              <a:t>) (</a:t>
            </a:r>
            <a:r>
              <a:rPr lang="en-US" dirty="0" smtClean="0">
                <a:solidFill>
                  <a:srgbClr val="FF0000"/>
                </a:solidFill>
              </a:rPr>
              <a:t>Shift</a:t>
            </a:r>
            <a:r>
              <a:rPr lang="en-US" dirty="0" smtClean="0"/>
              <a:t>)</a:t>
            </a:r>
          </a:p>
          <a:p>
            <a:pPr lvl="1" eaLnBrk="1" hangingPunct="1">
              <a:defRPr/>
            </a:pPr>
            <a:r>
              <a:rPr lang="en-US" dirty="0" smtClean="0"/>
              <a:t>Income (Y) (</a:t>
            </a:r>
            <a:r>
              <a:rPr lang="en-US" dirty="0" smtClean="0">
                <a:solidFill>
                  <a:srgbClr val="FF0000"/>
                </a:solidFill>
              </a:rPr>
              <a:t>Shift</a:t>
            </a:r>
            <a:r>
              <a:rPr lang="en-US" dirty="0" smtClean="0"/>
              <a:t>)</a:t>
            </a:r>
          </a:p>
          <a:p>
            <a:pPr lvl="1" eaLnBrk="1" hangingPunct="1">
              <a:defRPr/>
            </a:pPr>
            <a:r>
              <a:rPr lang="en-US" dirty="0" smtClean="0"/>
              <a:t>Tastes (T) (</a:t>
            </a:r>
            <a:r>
              <a:rPr lang="en-US" dirty="0" smtClean="0">
                <a:solidFill>
                  <a:srgbClr val="FF0000"/>
                </a:solidFill>
              </a:rPr>
              <a:t>Shift</a:t>
            </a:r>
            <a:r>
              <a:rPr lang="en-US" dirty="0" smtClean="0"/>
              <a:t>)</a:t>
            </a:r>
          </a:p>
          <a:p>
            <a:pPr lvl="1" eaLnBrk="1" hangingPunct="1">
              <a:defRPr/>
            </a:pPr>
            <a:r>
              <a:rPr lang="en-US" dirty="0" smtClean="0"/>
              <a:t>Expectations (E) (</a:t>
            </a:r>
            <a:r>
              <a:rPr lang="en-US" dirty="0" smtClean="0">
                <a:solidFill>
                  <a:srgbClr val="FF0000"/>
                </a:solidFill>
              </a:rPr>
              <a:t>Shift</a:t>
            </a:r>
            <a:r>
              <a:rPr lang="en-US" dirty="0" smtClean="0"/>
              <a:t>)</a:t>
            </a:r>
          </a:p>
        </p:txBody>
      </p:sp>
      <p:sp>
        <p:nvSpPr>
          <p:cNvPr id="28678" name="FlagCount" hidden="1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8858250" y="1047751"/>
            <a:ext cx="285750" cy="238125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050" b="1">
                <a:cs typeface="Arial" charset="0"/>
              </a:rPr>
              <a:t>0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675" y="1000125"/>
            <a:ext cx="1485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544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7" grpId="0" build="p" bldLvl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What determines demand/supply?</a:t>
            </a:r>
            <a:endParaRPr lang="en-US" dirty="0"/>
          </a:p>
        </p:txBody>
      </p:sp>
      <p:sp>
        <p:nvSpPr>
          <p:cNvPr id="286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The quantity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supplied</a:t>
            </a:r>
            <a:r>
              <a:rPr lang="en-US" dirty="0" smtClean="0"/>
              <a:t> of a good (Q</a:t>
            </a:r>
            <a:r>
              <a:rPr lang="en-US" baseline="-38000" dirty="0" smtClean="0"/>
              <a:t>A</a:t>
            </a:r>
            <a:r>
              <a:rPr lang="en-US" baseline="30000" dirty="0" smtClean="0"/>
              <a:t>S</a:t>
            </a:r>
            <a:r>
              <a:rPr lang="en-US" dirty="0" smtClean="0"/>
              <a:t>) is determined by;</a:t>
            </a:r>
          </a:p>
          <a:p>
            <a:pPr lvl="1" eaLnBrk="1" hangingPunct="1">
              <a:defRPr/>
            </a:pPr>
            <a:r>
              <a:rPr lang="en-US" dirty="0" smtClean="0"/>
              <a:t>The (own) price of the good (P</a:t>
            </a:r>
            <a:r>
              <a:rPr lang="en-US" baseline="-25000" dirty="0" smtClean="0"/>
              <a:t>A</a:t>
            </a:r>
            <a:r>
              <a:rPr lang="en-US" dirty="0" smtClean="0"/>
              <a:t>) (</a:t>
            </a:r>
            <a:r>
              <a:rPr lang="en-US" dirty="0" smtClean="0">
                <a:solidFill>
                  <a:srgbClr val="FF0000"/>
                </a:solidFill>
              </a:rPr>
              <a:t>Movement</a:t>
            </a:r>
            <a:r>
              <a:rPr lang="en-US" dirty="0" smtClean="0"/>
              <a:t>)</a:t>
            </a:r>
          </a:p>
          <a:p>
            <a:pPr lvl="1" eaLnBrk="1" hangingPunct="1">
              <a:defRPr/>
            </a:pPr>
            <a:r>
              <a:rPr lang="en-US" dirty="0" smtClean="0"/>
              <a:t>The price of other goods (</a:t>
            </a:r>
            <a:r>
              <a:rPr lang="en-US" dirty="0" smtClean="0"/>
              <a:t>P</a:t>
            </a:r>
            <a:r>
              <a:rPr lang="en-US" baseline="-25000" dirty="0"/>
              <a:t>B</a:t>
            </a:r>
            <a:r>
              <a:rPr lang="en-US" baseline="-25000" dirty="0" smtClean="0"/>
              <a:t>-Z</a:t>
            </a:r>
            <a:r>
              <a:rPr lang="en-US" dirty="0" smtClean="0"/>
              <a:t>) (</a:t>
            </a:r>
            <a:r>
              <a:rPr lang="en-US" dirty="0" smtClean="0">
                <a:solidFill>
                  <a:srgbClr val="FF0000"/>
                </a:solidFill>
              </a:rPr>
              <a:t>Shift</a:t>
            </a:r>
            <a:r>
              <a:rPr lang="en-US" dirty="0" smtClean="0"/>
              <a:t>)</a:t>
            </a:r>
          </a:p>
          <a:p>
            <a:pPr lvl="1" eaLnBrk="1" hangingPunct="1">
              <a:defRPr/>
            </a:pPr>
            <a:r>
              <a:rPr lang="en-US" dirty="0" smtClean="0"/>
              <a:t>Costs (C) (</a:t>
            </a:r>
            <a:r>
              <a:rPr lang="en-US" dirty="0" smtClean="0">
                <a:solidFill>
                  <a:srgbClr val="FF0000"/>
                </a:solidFill>
              </a:rPr>
              <a:t>Shift</a:t>
            </a:r>
            <a:r>
              <a:rPr lang="en-US" dirty="0" smtClean="0"/>
              <a:t>)</a:t>
            </a:r>
          </a:p>
          <a:p>
            <a:pPr lvl="1" eaLnBrk="1" hangingPunct="1">
              <a:defRPr/>
            </a:pPr>
            <a:r>
              <a:rPr lang="en-US" dirty="0" smtClean="0"/>
              <a:t>Technology (T) (</a:t>
            </a:r>
            <a:r>
              <a:rPr lang="en-US" dirty="0" smtClean="0">
                <a:solidFill>
                  <a:srgbClr val="FF0000"/>
                </a:solidFill>
              </a:rPr>
              <a:t>Shift</a:t>
            </a:r>
            <a:r>
              <a:rPr lang="en-US" dirty="0" smtClean="0"/>
              <a:t>)</a:t>
            </a:r>
          </a:p>
          <a:p>
            <a:pPr lvl="1" eaLnBrk="1" hangingPunct="1">
              <a:defRPr/>
            </a:pPr>
            <a:r>
              <a:rPr lang="en-US" dirty="0" smtClean="0"/>
              <a:t>Expectations (E) (</a:t>
            </a:r>
            <a:r>
              <a:rPr lang="en-US" dirty="0" smtClean="0">
                <a:solidFill>
                  <a:srgbClr val="FF0000"/>
                </a:solidFill>
              </a:rPr>
              <a:t>Shift</a:t>
            </a:r>
            <a:r>
              <a:rPr lang="en-US" dirty="0" smtClean="0"/>
              <a:t>)</a:t>
            </a:r>
          </a:p>
        </p:txBody>
      </p:sp>
      <p:sp>
        <p:nvSpPr>
          <p:cNvPr id="28678" name="FlagCount" hidden="1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8858250" y="1047751"/>
            <a:ext cx="285750" cy="238125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050" b="1">
                <a:cs typeface="Arial" charset="0"/>
              </a:rPr>
              <a:t>0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675" y="1000125"/>
            <a:ext cx="1485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462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7" grpId="0" build="p" bldLvl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Demand/Supply Model: 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Procedure</a:t>
            </a:r>
            <a:endParaRPr lang="en-IE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the change involve Supply or Demand (or both)</a:t>
            </a:r>
          </a:p>
          <a:p>
            <a:r>
              <a:rPr lang="en-US" dirty="0" smtClean="0"/>
              <a:t>Which of the variables does it affect?</a:t>
            </a:r>
          </a:p>
          <a:p>
            <a:r>
              <a:rPr lang="en-US" dirty="0" smtClean="0"/>
              <a:t>If it affects (own) price then it is a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movement</a:t>
            </a:r>
            <a:r>
              <a:rPr lang="en-US" dirty="0" smtClean="0"/>
              <a:t> along the curve)</a:t>
            </a:r>
          </a:p>
          <a:p>
            <a:r>
              <a:rPr lang="en-US" dirty="0" smtClean="0"/>
              <a:t>If it affects any other variable then it is a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shift</a:t>
            </a:r>
            <a:r>
              <a:rPr lang="en-US" dirty="0" smtClean="0"/>
              <a:t> in the curve</a:t>
            </a:r>
          </a:p>
          <a:p>
            <a:r>
              <a:rPr lang="en-US" dirty="0" smtClean="0"/>
              <a:t>Finally, does the curve shift in or out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7839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88" name="Text Box 44"/>
          <p:cNvSpPr txBox="1">
            <a:spLocks noChangeArrowheads="1"/>
          </p:cNvSpPr>
          <p:nvPr/>
        </p:nvSpPr>
        <p:spPr bwMode="auto">
          <a:xfrm>
            <a:off x="2995614" y="2493964"/>
            <a:ext cx="2466975" cy="322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1:  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Does this effect supply or demand? Answer: </a:t>
            </a:r>
            <a:r>
              <a:rPr lang="en-US" sz="1875" b="1" i="1" dirty="0" smtClean="0">
                <a:latin typeface="Arial"/>
                <a:cs typeface="Arial"/>
              </a:rPr>
              <a:t>Demand</a:t>
            </a:r>
            <a:endParaRPr lang="en-US" sz="1875" dirty="0">
              <a:latin typeface="Arial"/>
              <a:cs typeface="Arial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Which variable does it affect? Answer: </a:t>
            </a:r>
            <a:r>
              <a:rPr lang="en-US" sz="1875" b="1" i="1" dirty="0" smtClean="0">
                <a:latin typeface="Arial"/>
                <a:cs typeface="Arial"/>
              </a:rPr>
              <a:t>Income (Y)</a:t>
            </a:r>
            <a:r>
              <a:rPr lang="en-US" sz="1875" dirty="0" smtClean="0">
                <a:latin typeface="Arial"/>
                <a:cs typeface="Arial"/>
              </a:rPr>
              <a:t> </a:t>
            </a:r>
            <a:endParaRPr lang="en-US" sz="1875" dirty="0">
              <a:latin typeface="Arial"/>
              <a:cs typeface="Arial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Is it a shift or movement? Answer</a:t>
            </a:r>
            <a:r>
              <a:rPr lang="en-US" sz="1875" dirty="0">
                <a:latin typeface="Arial"/>
                <a:cs typeface="Arial"/>
              </a:rPr>
              <a:t>: </a:t>
            </a:r>
            <a:r>
              <a:rPr lang="en-US" sz="1875" b="1" i="1" dirty="0" smtClean="0">
                <a:latin typeface="Arial"/>
                <a:cs typeface="Arial"/>
              </a:rPr>
              <a:t>Shift</a:t>
            </a:r>
            <a:endParaRPr lang="en-US" sz="1875" dirty="0">
              <a:latin typeface="Arial"/>
              <a:cs typeface="Arial"/>
            </a:endParaRPr>
          </a:p>
        </p:txBody>
      </p:sp>
      <p:sp>
        <p:nvSpPr>
          <p:cNvPr id="210991" name="Rectangle 47"/>
          <p:cNvSpPr>
            <a:spLocks noChangeArrowheads="1"/>
          </p:cNvSpPr>
          <p:nvPr/>
        </p:nvSpPr>
        <p:spPr bwMode="auto">
          <a:xfrm>
            <a:off x="9227082" y="2321720"/>
            <a:ext cx="2688968" cy="339985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989" name="Text Box 45"/>
          <p:cNvSpPr txBox="1">
            <a:spLocks noChangeArrowheads="1"/>
          </p:cNvSpPr>
          <p:nvPr/>
        </p:nvSpPr>
        <p:spPr bwMode="auto">
          <a:xfrm>
            <a:off x="9367897" y="2380924"/>
            <a:ext cx="2400300" cy="321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02870"/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2:  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Does the demand curve shift left/right? Answer: </a:t>
            </a:r>
            <a:r>
              <a:rPr lang="en-US" sz="1875" b="1" i="1" dirty="0" smtClean="0">
                <a:latin typeface="Arial"/>
                <a:cs typeface="Arial"/>
              </a:rPr>
              <a:t>Demand curve</a:t>
            </a:r>
            <a:r>
              <a:rPr lang="en-US" sz="1875" dirty="0" smtClean="0">
                <a:latin typeface="Arial"/>
                <a:cs typeface="Arial"/>
              </a:rPr>
              <a:t> </a:t>
            </a:r>
            <a:r>
              <a:rPr lang="en-US" sz="1875" dirty="0">
                <a:latin typeface="Arial"/>
                <a:cs typeface="Arial"/>
              </a:rPr>
              <a:t>shifts </a:t>
            </a:r>
            <a:r>
              <a:rPr lang="en-US" sz="1875" u="sng" dirty="0" smtClean="0">
                <a:latin typeface="Arial"/>
                <a:cs typeface="Arial"/>
              </a:rPr>
              <a:t>right</a:t>
            </a:r>
            <a:r>
              <a:rPr lang="en-US" sz="1875" dirty="0">
                <a:latin typeface="Arial"/>
                <a:cs typeface="Arial"/>
              </a:rPr>
              <a:t/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 smtClean="0">
                <a:latin typeface="Arial"/>
                <a:cs typeface="Arial"/>
              </a:rPr>
              <a:t>(Because the event increases income, </a:t>
            </a:r>
            <a:r>
              <a:rPr lang="en-US" sz="1875" dirty="0">
                <a:latin typeface="Arial"/>
                <a:cs typeface="Arial"/>
              </a:rPr>
              <a:t/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 smtClean="0">
                <a:latin typeface="Arial"/>
                <a:cs typeface="Arial"/>
              </a:rPr>
              <a:t>making consumers </a:t>
            </a:r>
            <a:r>
              <a:rPr lang="en-US" sz="1875" dirty="0" smtClean="0">
                <a:latin typeface="Arial"/>
                <a:cs typeface="Arial"/>
              </a:rPr>
              <a:t>demand more </a:t>
            </a:r>
            <a:r>
              <a:rPr lang="en-US" sz="1875" dirty="0">
                <a:latin typeface="Arial"/>
                <a:cs typeface="Arial"/>
              </a:rPr>
              <a:t>at any given price. </a:t>
            </a:r>
          </a:p>
        </p:txBody>
      </p:sp>
      <p:sp>
        <p:nvSpPr>
          <p:cNvPr id="210992" name="Rectangle 48"/>
          <p:cNvSpPr>
            <a:spLocks noChangeArrowheads="1"/>
          </p:cNvSpPr>
          <p:nvPr/>
        </p:nvSpPr>
        <p:spPr bwMode="auto">
          <a:xfrm>
            <a:off x="438732" y="2927042"/>
            <a:ext cx="2339975" cy="217249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023" name="Group 4"/>
          <p:cNvGrpSpPr>
            <a:grpSpLocks/>
          </p:cNvGrpSpPr>
          <p:nvPr/>
        </p:nvGrpSpPr>
        <p:grpSpPr bwMode="auto">
          <a:xfrm>
            <a:off x="5737226" y="1741489"/>
            <a:ext cx="3317875" cy="3106737"/>
            <a:chOff x="2579" y="785"/>
            <a:chExt cx="2786" cy="2441"/>
          </a:xfrm>
        </p:grpSpPr>
        <p:grpSp>
          <p:nvGrpSpPr>
            <p:cNvPr id="86049" name="Group 5"/>
            <p:cNvGrpSpPr>
              <a:grpSpLocks/>
            </p:cNvGrpSpPr>
            <p:nvPr/>
          </p:nvGrpSpPr>
          <p:grpSpPr bwMode="auto">
            <a:xfrm>
              <a:off x="2697" y="1037"/>
              <a:ext cx="2409" cy="2049"/>
              <a:chOff x="1098" y="1361"/>
              <a:chExt cx="2116" cy="2027"/>
            </a:xfrm>
          </p:grpSpPr>
          <p:sp>
            <p:nvSpPr>
              <p:cNvPr id="86052" name="Line 6"/>
              <p:cNvSpPr>
                <a:spLocks noChangeShapeType="1"/>
              </p:cNvSpPr>
              <p:nvPr/>
            </p:nvSpPr>
            <p:spPr bwMode="auto">
              <a:xfrm>
                <a:off x="1102" y="1361"/>
                <a:ext cx="0" cy="20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86053" name="Line 7"/>
              <p:cNvSpPr>
                <a:spLocks noChangeShapeType="1"/>
              </p:cNvSpPr>
              <p:nvPr/>
            </p:nvSpPr>
            <p:spPr bwMode="auto">
              <a:xfrm>
                <a:off x="1098" y="3388"/>
                <a:ext cx="21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</p:grpSp>
        <p:sp>
          <p:nvSpPr>
            <p:cNvPr id="86050" name="Text Box 8"/>
            <p:cNvSpPr txBox="1">
              <a:spLocks noChangeArrowheads="1"/>
            </p:cNvSpPr>
            <p:nvPr/>
          </p:nvSpPr>
          <p:spPr bwMode="auto">
            <a:xfrm>
              <a:off x="2579" y="785"/>
              <a:ext cx="267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86051" name="Text Box 9"/>
            <p:cNvSpPr txBox="1">
              <a:spLocks noChangeArrowheads="1"/>
            </p:cNvSpPr>
            <p:nvPr/>
          </p:nvSpPr>
          <p:spPr bwMode="auto">
            <a:xfrm>
              <a:off x="5075" y="2936"/>
              <a:ext cx="290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</a:p>
          </p:txBody>
        </p:sp>
      </p:grpSp>
      <p:grpSp>
        <p:nvGrpSpPr>
          <p:cNvPr id="86024" name="Group 10"/>
          <p:cNvGrpSpPr>
            <a:grpSpLocks/>
          </p:cNvGrpSpPr>
          <p:nvPr/>
        </p:nvGrpSpPr>
        <p:grpSpPr bwMode="auto">
          <a:xfrm>
            <a:off x="6240782" y="1898441"/>
            <a:ext cx="1314719" cy="2580694"/>
            <a:chOff x="3688" y="1170"/>
            <a:chExt cx="1261" cy="1913"/>
          </a:xfrm>
        </p:grpSpPr>
        <p:sp>
          <p:nvSpPr>
            <p:cNvPr id="86047" name="Line 11"/>
            <p:cNvSpPr>
              <a:spLocks noChangeShapeType="1"/>
            </p:cNvSpPr>
            <p:nvPr/>
          </p:nvSpPr>
          <p:spPr bwMode="auto">
            <a:xfrm flipH="1">
              <a:off x="4113" y="1170"/>
              <a:ext cx="836" cy="1650"/>
            </a:xfrm>
            <a:prstGeom prst="line">
              <a:avLst/>
            </a:prstGeom>
            <a:noFill/>
            <a:ln w="381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8" name="Text Box 12"/>
            <p:cNvSpPr txBox="1">
              <a:spLocks noChangeArrowheads="1"/>
            </p:cNvSpPr>
            <p:nvPr/>
          </p:nvSpPr>
          <p:spPr bwMode="auto">
            <a:xfrm>
              <a:off x="3688" y="2773"/>
              <a:ext cx="45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025" name="Group 13"/>
          <p:cNvGrpSpPr>
            <a:grpSpLocks/>
          </p:cNvGrpSpPr>
          <p:nvPr/>
        </p:nvGrpSpPr>
        <p:grpSpPr bwMode="auto">
          <a:xfrm>
            <a:off x="6706606" y="2196570"/>
            <a:ext cx="1852089" cy="2563933"/>
            <a:chOff x="3393" y="1080"/>
            <a:chExt cx="1028" cy="1622"/>
          </a:xfrm>
        </p:grpSpPr>
        <p:sp>
          <p:nvSpPr>
            <p:cNvPr id="86045" name="Line 14"/>
            <p:cNvSpPr>
              <a:spLocks noChangeShapeType="1"/>
            </p:cNvSpPr>
            <p:nvPr/>
          </p:nvSpPr>
          <p:spPr bwMode="auto">
            <a:xfrm flipH="1" flipV="1">
              <a:off x="3393" y="1080"/>
              <a:ext cx="731" cy="1444"/>
            </a:xfrm>
            <a:prstGeom prst="line">
              <a:avLst/>
            </a:prstGeom>
            <a:noFill/>
            <a:ln w="381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6" name="Text Box 15"/>
            <p:cNvSpPr txBox="1">
              <a:spLocks noChangeArrowheads="1"/>
            </p:cNvSpPr>
            <p:nvPr/>
          </p:nvSpPr>
          <p:spPr bwMode="auto">
            <a:xfrm>
              <a:off x="4056" y="2392"/>
              <a:ext cx="36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altLang="en-US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026" name="Group 16"/>
          <p:cNvGrpSpPr>
            <a:grpSpLocks/>
          </p:cNvGrpSpPr>
          <p:nvPr/>
        </p:nvGrpSpPr>
        <p:grpSpPr bwMode="auto">
          <a:xfrm>
            <a:off x="5455824" y="2848413"/>
            <a:ext cx="1865476" cy="2104311"/>
            <a:chOff x="2373" y="2145"/>
            <a:chExt cx="1566" cy="1767"/>
          </a:xfrm>
        </p:grpSpPr>
        <p:sp>
          <p:nvSpPr>
            <p:cNvPr id="86043" name="Line 20"/>
            <p:cNvSpPr>
              <a:spLocks noChangeShapeType="1"/>
            </p:cNvSpPr>
            <p:nvPr/>
          </p:nvSpPr>
          <p:spPr bwMode="auto">
            <a:xfrm flipH="1">
              <a:off x="3785" y="2239"/>
              <a:ext cx="8" cy="14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2" name="Line 19"/>
            <p:cNvSpPr>
              <a:spLocks noChangeShapeType="1"/>
            </p:cNvSpPr>
            <p:nvPr/>
          </p:nvSpPr>
          <p:spPr bwMode="auto">
            <a:xfrm flipV="1">
              <a:off x="2738" y="2239"/>
              <a:ext cx="1047" cy="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0" name="Text Box 17"/>
            <p:cNvSpPr txBox="1">
              <a:spLocks noChangeArrowheads="1"/>
            </p:cNvSpPr>
            <p:nvPr/>
          </p:nvSpPr>
          <p:spPr bwMode="auto">
            <a:xfrm>
              <a:off x="2373" y="2145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6041" name="Oval 18"/>
            <p:cNvSpPr>
              <a:spLocks noChangeArrowheads="1"/>
            </p:cNvSpPr>
            <p:nvPr/>
          </p:nvSpPr>
          <p:spPr bwMode="auto">
            <a:xfrm>
              <a:off x="3748" y="2208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44" name="Text Box 21"/>
            <p:cNvSpPr txBox="1">
              <a:spLocks noChangeArrowheads="1"/>
            </p:cNvSpPr>
            <p:nvPr/>
          </p:nvSpPr>
          <p:spPr bwMode="auto">
            <a:xfrm>
              <a:off x="3631" y="3679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7286941" y="2139651"/>
            <a:ext cx="1604651" cy="2097882"/>
            <a:chOff x="3800" y="1088"/>
            <a:chExt cx="1347" cy="1762"/>
          </a:xfrm>
        </p:grpSpPr>
        <p:sp>
          <p:nvSpPr>
            <p:cNvPr id="86038" name="Line 29"/>
            <p:cNvSpPr>
              <a:spLocks noChangeShapeType="1"/>
            </p:cNvSpPr>
            <p:nvPr/>
          </p:nvSpPr>
          <p:spPr bwMode="auto">
            <a:xfrm flipH="1" flipV="1">
              <a:off x="3800" y="1088"/>
              <a:ext cx="958" cy="176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9" name="Text Box 30"/>
            <p:cNvSpPr txBox="1">
              <a:spLocks noChangeArrowheads="1"/>
            </p:cNvSpPr>
            <p:nvPr/>
          </p:nvSpPr>
          <p:spPr bwMode="auto">
            <a:xfrm>
              <a:off x="4782" y="2508"/>
              <a:ext cx="36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altLang="en-US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0979" name="Line 35"/>
          <p:cNvSpPr>
            <a:spLocks noChangeShapeType="1"/>
          </p:cNvSpPr>
          <p:nvPr/>
        </p:nvSpPr>
        <p:spPr bwMode="auto">
          <a:xfrm>
            <a:off x="7659001" y="3668760"/>
            <a:ext cx="484187" cy="0"/>
          </a:xfrm>
          <a:prstGeom prst="line">
            <a:avLst/>
          </a:prstGeom>
          <a:noFill/>
          <a:ln w="57150">
            <a:solidFill>
              <a:srgbClr val="A5002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grpSp>
        <p:nvGrpSpPr>
          <p:cNvPr id="8" name="Group 49"/>
          <p:cNvGrpSpPr>
            <a:grpSpLocks/>
          </p:cNvGrpSpPr>
          <p:nvPr/>
        </p:nvGrpSpPr>
        <p:grpSpPr bwMode="auto">
          <a:xfrm>
            <a:off x="5408054" y="2148994"/>
            <a:ext cx="2253142" cy="2796778"/>
            <a:chOff x="2252" y="1449"/>
            <a:chExt cx="1892" cy="2349"/>
          </a:xfrm>
        </p:grpSpPr>
        <p:sp>
          <p:nvSpPr>
            <p:cNvPr id="86033" name="Line 36"/>
            <p:cNvSpPr>
              <a:spLocks noChangeShapeType="1"/>
            </p:cNvSpPr>
            <p:nvPr/>
          </p:nvSpPr>
          <p:spPr bwMode="auto">
            <a:xfrm flipH="1" flipV="1">
              <a:off x="2647" y="1593"/>
              <a:ext cx="1275" cy="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4" name="Line 37"/>
            <p:cNvSpPr>
              <a:spLocks noChangeShapeType="1"/>
            </p:cNvSpPr>
            <p:nvPr/>
          </p:nvSpPr>
          <p:spPr bwMode="auto">
            <a:xfrm>
              <a:off x="3922" y="1621"/>
              <a:ext cx="20" cy="19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5" name="Text Box 38"/>
            <p:cNvSpPr txBox="1">
              <a:spLocks noChangeArrowheads="1"/>
            </p:cNvSpPr>
            <p:nvPr/>
          </p:nvSpPr>
          <p:spPr bwMode="auto">
            <a:xfrm>
              <a:off x="2252" y="1449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6036" name="Oval 39"/>
            <p:cNvSpPr>
              <a:spLocks noChangeArrowheads="1"/>
            </p:cNvSpPr>
            <p:nvPr/>
          </p:nvSpPr>
          <p:spPr bwMode="auto">
            <a:xfrm>
              <a:off x="3869" y="1566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37" name="Text Box 40"/>
            <p:cNvSpPr txBox="1">
              <a:spLocks noChangeArrowheads="1"/>
            </p:cNvSpPr>
            <p:nvPr/>
          </p:nvSpPr>
          <p:spPr bwMode="auto">
            <a:xfrm>
              <a:off x="3836" y="3565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210987" name="Rectangle 43"/>
          <p:cNvSpPr>
            <a:spLocks noGrp="1" noChangeArrowheads="1"/>
          </p:cNvSpPr>
          <p:nvPr>
            <p:ph type="body" idx="4294967295"/>
          </p:nvPr>
        </p:nvSpPr>
        <p:spPr>
          <a:xfrm>
            <a:off x="2992438" y="1516063"/>
            <a:ext cx="2735262" cy="92075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1800" b="1" dirty="0"/>
              <a:t>EVENT:</a:t>
            </a:r>
            <a:r>
              <a:rPr lang="en-US" sz="1800" dirty="0"/>
              <a:t> </a:t>
            </a:r>
            <a:r>
              <a:rPr lang="en-US" sz="1800" dirty="0"/>
              <a:t>G</a:t>
            </a:r>
            <a:r>
              <a:rPr lang="en-US" sz="1800" dirty="0" smtClean="0"/>
              <a:t>overnment </a:t>
            </a:r>
            <a:r>
              <a:rPr lang="en-US" sz="1800" dirty="0" smtClean="0"/>
              <a:t>increases the 1</a:t>
            </a:r>
            <a:r>
              <a:rPr lang="en-US" sz="1800" baseline="30000" dirty="0" smtClean="0"/>
              <a:t>st</a:t>
            </a:r>
            <a:r>
              <a:rPr lang="en-US" sz="1800" dirty="0" smtClean="0"/>
              <a:t> time buyers grant</a:t>
            </a:r>
            <a:endParaRPr lang="en-US" sz="1800" dirty="0"/>
          </a:p>
        </p:txBody>
      </p:sp>
      <p:sp>
        <p:nvSpPr>
          <p:cNvPr id="210990" name="Text Box 46"/>
          <p:cNvSpPr txBox="1">
            <a:spLocks noChangeArrowheads="1"/>
          </p:cNvSpPr>
          <p:nvPr/>
        </p:nvSpPr>
        <p:spPr bwMode="auto">
          <a:xfrm>
            <a:off x="454477" y="2945371"/>
            <a:ext cx="2308225" cy="171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02870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3:  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>
                <a:latin typeface="Arial"/>
                <a:cs typeface="Arial"/>
              </a:rPr>
              <a:t>The shift causes price to </a:t>
            </a:r>
            <a:r>
              <a:rPr lang="en-US" sz="1875" dirty="0" smtClean="0">
                <a:latin typeface="Arial"/>
                <a:cs typeface="Arial"/>
              </a:rPr>
              <a:t>rise </a:t>
            </a:r>
            <a:r>
              <a:rPr lang="en-US" sz="1875" dirty="0">
                <a:latin typeface="Arial"/>
                <a:cs typeface="Arial"/>
              </a:rPr>
              <a:t/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>
                <a:latin typeface="Arial"/>
                <a:cs typeface="Arial"/>
              </a:rPr>
              <a:t>and quantity to rise</a:t>
            </a:r>
            <a:r>
              <a:rPr lang="en-US" sz="1875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(Producer is better off)</a:t>
            </a:r>
            <a:endParaRPr lang="en-US" sz="1875" dirty="0">
              <a:latin typeface="Arial"/>
              <a:cs typeface="Arial"/>
            </a:endParaRPr>
          </a:p>
        </p:txBody>
      </p:sp>
      <p:pic>
        <p:nvPicPr>
          <p:cNvPr id="8603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0" y="1084263"/>
            <a:ext cx="1485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itle 1"/>
          <p:cNvSpPr txBox="1">
            <a:spLocks/>
          </p:cNvSpPr>
          <p:nvPr/>
        </p:nvSpPr>
        <p:spPr>
          <a:xfrm>
            <a:off x="609600" y="292100"/>
            <a:ext cx="10972800" cy="105355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r>
              <a:rPr lang="en-US" sz="3600" dirty="0"/>
              <a:t>What would be the effect of an increase in grants to homebuyers?</a:t>
            </a:r>
          </a:p>
        </p:txBody>
      </p:sp>
    </p:spTree>
    <p:extLst>
      <p:ext uri="{BB962C8B-B14F-4D97-AF65-F5344CB8AC3E}">
        <p14:creationId xmlns:p14="http://schemas.microsoft.com/office/powerpoint/2010/main" val="165884640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0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0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0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0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0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0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0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0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0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10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0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0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09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88" grpId="0" build="p"/>
      <p:bldP spid="210991" grpId="0" animBg="1"/>
      <p:bldP spid="210989" grpId="0" build="p"/>
      <p:bldP spid="210992" grpId="0" animBg="1"/>
      <p:bldP spid="210987" grpId="0" build="p" bldLvl="5"/>
      <p:bldP spid="210990" grpId="0" build="p"/>
    </p:bldLst>
  </p:timing>
</p:sld>
</file>

<file path=ppt/theme/theme1.xml><?xml version="1.0" encoding="utf-8"?>
<a:theme xmlns:a="http://schemas.openxmlformats.org/drawingml/2006/main" name="1_Ocean">
  <a:themeElements>
    <a:clrScheme name="Ocean 1">
      <a:dk1>
        <a:srgbClr val="010199"/>
      </a:dk1>
      <a:lt1>
        <a:srgbClr val="FFFFFF"/>
      </a:lt1>
      <a:dk2>
        <a:srgbClr val="000099"/>
      </a:dk2>
      <a:lt2>
        <a:srgbClr val="FFFFFF"/>
      </a:lt2>
      <a:accent1>
        <a:srgbClr val="33CCCC"/>
      </a:accent1>
      <a:accent2>
        <a:srgbClr val="00C600"/>
      </a:accent2>
      <a:accent3>
        <a:srgbClr val="AAAACA"/>
      </a:accent3>
      <a:accent4>
        <a:srgbClr val="DADADA"/>
      </a:accent4>
      <a:accent5>
        <a:srgbClr val="ADE2E2"/>
      </a:accent5>
      <a:accent6>
        <a:srgbClr val="00B300"/>
      </a:accent6>
      <a:hlink>
        <a:srgbClr val="FFCC00"/>
      </a:hlink>
      <a:folHlink>
        <a:srgbClr val="6699FF"/>
      </a:folHlink>
    </a:clrScheme>
    <a:fontScheme name="Ocea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Ocean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cean">
  <a:themeElements>
    <a:clrScheme name="Ocean 1">
      <a:dk1>
        <a:srgbClr val="010199"/>
      </a:dk1>
      <a:lt1>
        <a:srgbClr val="FFFFFF"/>
      </a:lt1>
      <a:dk2>
        <a:srgbClr val="000099"/>
      </a:dk2>
      <a:lt2>
        <a:srgbClr val="FFFFFF"/>
      </a:lt2>
      <a:accent1>
        <a:srgbClr val="33CCCC"/>
      </a:accent1>
      <a:accent2>
        <a:srgbClr val="00C600"/>
      </a:accent2>
      <a:accent3>
        <a:srgbClr val="AAAACA"/>
      </a:accent3>
      <a:accent4>
        <a:srgbClr val="DADADA"/>
      </a:accent4>
      <a:accent5>
        <a:srgbClr val="ADE2E2"/>
      </a:accent5>
      <a:accent6>
        <a:srgbClr val="00B300"/>
      </a:accent6>
      <a:hlink>
        <a:srgbClr val="FFCC00"/>
      </a:hlink>
      <a:folHlink>
        <a:srgbClr val="6699FF"/>
      </a:folHlink>
    </a:clrScheme>
    <a:fontScheme name="Ocea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Ocean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1082</Words>
  <Application>Microsoft Office PowerPoint</Application>
  <PresentationFormat>Widescreen</PresentationFormat>
  <Paragraphs>176</Paragraphs>
  <Slides>15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Tahoma</vt:lpstr>
      <vt:lpstr>Times New Roman</vt:lpstr>
      <vt:lpstr>Wingdings</vt:lpstr>
      <vt:lpstr>1_Ocean</vt:lpstr>
      <vt:lpstr>Ocean</vt:lpstr>
      <vt:lpstr>Microsoft Excel 97-2003 Worksheet</vt:lpstr>
      <vt:lpstr>PowerPoint Presentation</vt:lpstr>
      <vt:lpstr>Microeconomics</vt:lpstr>
      <vt:lpstr>Tutorial Questions</vt:lpstr>
      <vt:lpstr>Why might a government intervene in this market?</vt:lpstr>
      <vt:lpstr>Why might a government intervene in this market?</vt:lpstr>
      <vt:lpstr>What determines demand/supply?</vt:lpstr>
      <vt:lpstr>What determines demand/supply?</vt:lpstr>
      <vt:lpstr>Using Demand/Supply Model: Procedure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Weir</dc:creator>
  <cp:lastModifiedBy>Stephen Weir</cp:lastModifiedBy>
  <cp:revision>21</cp:revision>
  <dcterms:created xsi:type="dcterms:W3CDTF">2022-04-25T14:45:02Z</dcterms:created>
  <dcterms:modified xsi:type="dcterms:W3CDTF">2022-05-03T13:25:42Z</dcterms:modified>
</cp:coreProperties>
</file>